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3"/>
  </p:notesMasterIdLst>
  <p:sldIdLst>
    <p:sldId id="256" r:id="rId2"/>
    <p:sldId id="310" r:id="rId3"/>
    <p:sldId id="311" r:id="rId4"/>
    <p:sldId id="312" r:id="rId5"/>
    <p:sldId id="330" r:id="rId6"/>
    <p:sldId id="261" r:id="rId7"/>
    <p:sldId id="257" r:id="rId8"/>
    <p:sldId id="315" r:id="rId9"/>
    <p:sldId id="316" r:id="rId10"/>
    <p:sldId id="313" r:id="rId11"/>
    <p:sldId id="314" r:id="rId12"/>
    <p:sldId id="317" r:id="rId13"/>
    <p:sldId id="318" r:id="rId14"/>
    <p:sldId id="319" r:id="rId15"/>
    <p:sldId id="320" r:id="rId16"/>
    <p:sldId id="332" r:id="rId17"/>
    <p:sldId id="326" r:id="rId18"/>
    <p:sldId id="328" r:id="rId19"/>
    <p:sldId id="327" r:id="rId20"/>
    <p:sldId id="346" r:id="rId21"/>
    <p:sldId id="288" r:id="rId22"/>
  </p:sldIdLst>
  <p:sldSz cx="9144000" cy="5143500" type="screen16x9"/>
  <p:notesSz cx="6858000" cy="9144000"/>
  <p:embeddedFontLst>
    <p:embeddedFont>
      <p:font typeface="Yu Gothic" panose="020B0400000000000000" pitchFamily="34" charset="-128"/>
      <p:regular r:id="rId24"/>
      <p:bold r:id="rId25"/>
    </p:embeddedFon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Fira Sans Extra Condensed Medium" panose="020B0604020202020204" charset="0"/>
      <p:regular r:id="rId30"/>
      <p:bold r:id="rId31"/>
      <p:italic r:id="rId32"/>
      <p:boldItalic r:id="rId33"/>
    </p:embeddedFont>
    <p:embeddedFont>
      <p:font typeface="Nunito Light" pitchFamily="2" charset="-52"/>
      <p:regular r:id="rId34"/>
      <p:italic r:id="rId35"/>
    </p:embeddedFont>
    <p:embeddedFont>
      <p:font typeface="Righteous" panose="020B0604020202020204" charset="0"/>
      <p:regular r:id="rId36"/>
    </p:embeddedFont>
    <p:embeddedFont>
      <p:font typeface="Varela Round" panose="00000500000000000000" pitchFamily="2" charset="-79"/>
      <p:regular r:id="rId37"/>
    </p:embeddedFont>
    <p:embeddedFont>
      <p:font typeface="Work Sans Light" pitchFamily="2" charset="0"/>
      <p:regular r:id="rId38"/>
      <p:bold r:id="rId39"/>
      <p:italic r:id="rId40"/>
      <p:boldItalic r:id="rId41"/>
    </p:embeddedFont>
    <p:embeddedFont>
      <p:font typeface="Work Sans Medium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54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CA8601-DCA5-42A2-8703-5EFC07F06E04}">
  <a:tblStyle styleId="{D0CA8601-DCA5-42A2-8703-5EFC07F06E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FF1FE92-7FB9-4565-9D1C-198D301EC9C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53" autoAdjust="0"/>
    <p:restoredTop sz="94660"/>
  </p:normalViewPr>
  <p:slideViewPr>
    <p:cSldViewPr snapToGrid="0">
      <p:cViewPr varScale="1">
        <p:scale>
          <a:sx n="89" d="100"/>
          <a:sy n="89" d="100"/>
        </p:scale>
        <p:origin x="6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3012df1a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3012df1a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9837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3012df1a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3012df1a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8657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3012df1a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3012df1a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27122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3012df1a5_0_20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63012df1a5_0_20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570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63012df1a5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63012df1a5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3012df1a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3012df1a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8959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310a5ef2f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310a5ef2f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365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3012df1a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63012df1a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8874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3012df1a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3012df1a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30f966005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30f966005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3012df1a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3012df1a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0997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30f966005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30f966005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12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3012df1a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3012df1a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6390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001902" y="2100325"/>
            <a:ext cx="5100000" cy="18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07781" y="3528899"/>
            <a:ext cx="20874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">
    <p:bg>
      <p:bgPr>
        <a:noFill/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4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ctrTitle"/>
          </p:nvPr>
        </p:nvSpPr>
        <p:spPr>
          <a:xfrm flipH="1">
            <a:off x="3187656" y="1006023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ubTitle" idx="1"/>
          </p:nvPr>
        </p:nvSpPr>
        <p:spPr>
          <a:xfrm flipH="1">
            <a:off x="3187573" y="1467512"/>
            <a:ext cx="16020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 idx="2" hasCustomPrompt="1"/>
          </p:nvPr>
        </p:nvSpPr>
        <p:spPr>
          <a:xfrm>
            <a:off x="3671775" y="883818"/>
            <a:ext cx="611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4"/>
          <p:cNvSpPr txBox="1">
            <a:spLocks noGrp="1"/>
          </p:cNvSpPr>
          <p:nvPr>
            <p:ph type="ctrTitle" idx="3"/>
          </p:nvPr>
        </p:nvSpPr>
        <p:spPr>
          <a:xfrm flipH="1">
            <a:off x="3187656" y="3088253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4"/>
          </p:nvPr>
        </p:nvSpPr>
        <p:spPr>
          <a:xfrm flipH="1">
            <a:off x="3187672" y="3544263"/>
            <a:ext cx="1602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 idx="5" hasCustomPrompt="1"/>
          </p:nvPr>
        </p:nvSpPr>
        <p:spPr>
          <a:xfrm>
            <a:off x="3673003" y="2843668"/>
            <a:ext cx="611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4"/>
          <p:cNvSpPr txBox="1">
            <a:spLocks noGrp="1"/>
          </p:cNvSpPr>
          <p:nvPr>
            <p:ph type="ctrTitle" idx="6"/>
          </p:nvPr>
        </p:nvSpPr>
        <p:spPr>
          <a:xfrm flipH="1">
            <a:off x="6845897" y="1006023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7"/>
          </p:nvPr>
        </p:nvSpPr>
        <p:spPr>
          <a:xfrm flipH="1">
            <a:off x="6845925" y="1467512"/>
            <a:ext cx="17898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 idx="8" hasCustomPrompt="1"/>
          </p:nvPr>
        </p:nvSpPr>
        <p:spPr>
          <a:xfrm>
            <a:off x="7201626" y="897345"/>
            <a:ext cx="884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ctrTitle" idx="9"/>
          </p:nvPr>
        </p:nvSpPr>
        <p:spPr>
          <a:xfrm flipH="1">
            <a:off x="6839174" y="3086449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13"/>
          </p:nvPr>
        </p:nvSpPr>
        <p:spPr>
          <a:xfrm flipH="1">
            <a:off x="6839200" y="3544263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 idx="14" hasCustomPrompt="1"/>
          </p:nvPr>
        </p:nvSpPr>
        <p:spPr>
          <a:xfrm>
            <a:off x="7201626" y="2842140"/>
            <a:ext cx="884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4"/>
          <p:cNvSpPr txBox="1">
            <a:spLocks noGrp="1"/>
          </p:cNvSpPr>
          <p:nvPr>
            <p:ph type="title" idx="15"/>
          </p:nvPr>
        </p:nvSpPr>
        <p:spPr>
          <a:xfrm rot="-5400000">
            <a:off x="-1014638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ctrTitle"/>
          </p:nvPr>
        </p:nvSpPr>
        <p:spPr>
          <a:xfrm flipH="1">
            <a:off x="3989675" y="3032150"/>
            <a:ext cx="30696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 flipH="1">
            <a:off x="3989675" y="1700925"/>
            <a:ext cx="3382800" cy="13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1">
  <p:cSld name="CUSTOM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ctrTitle"/>
          </p:nvPr>
        </p:nvSpPr>
        <p:spPr>
          <a:xfrm>
            <a:off x="617619" y="2317250"/>
            <a:ext cx="247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1"/>
          </p:nvPr>
        </p:nvSpPr>
        <p:spPr>
          <a:xfrm>
            <a:off x="617619" y="2778700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 idx="2" hasCustomPrompt="1"/>
          </p:nvPr>
        </p:nvSpPr>
        <p:spPr>
          <a:xfrm>
            <a:off x="617619" y="1714374"/>
            <a:ext cx="839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2739150" y="1457550"/>
            <a:ext cx="4592100" cy="23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4291122" y="44132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1"/>
          </p:nvPr>
        </p:nvSpPr>
        <p:spPr>
          <a:xfrm>
            <a:off x="5714999" y="2109700"/>
            <a:ext cx="26214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9" name="Google Shape;69;p15"/>
          <p:cNvSpPr txBox="1"/>
          <p:nvPr/>
        </p:nvSpPr>
        <p:spPr>
          <a:xfrm>
            <a:off x="620474" y="3818048"/>
            <a:ext cx="33507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CREDITS: This presentation template was created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Work Sans Medium"/>
                <a:ea typeface="Work Sans Medium"/>
                <a:cs typeface="Work Sans Medium"/>
                <a:sym typeface="Work Sans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, including icons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Work Sans Medium"/>
                <a:ea typeface="Work Sans Medium"/>
                <a:cs typeface="Work Sans Medium"/>
                <a:sym typeface="Work Sans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, and infographics &amp; images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Work Sans Medium"/>
                <a:ea typeface="Work Sans Medium"/>
                <a:cs typeface="Work Sans Medium"/>
                <a:sym typeface="Work Sans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ctrTitle"/>
          </p:nvPr>
        </p:nvSpPr>
        <p:spPr>
          <a:xfrm>
            <a:off x="2825866" y="861507"/>
            <a:ext cx="1906500" cy="3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1"/>
          </p:nvPr>
        </p:nvSpPr>
        <p:spPr>
          <a:xfrm>
            <a:off x="2825890" y="1084325"/>
            <a:ext cx="1906500" cy="6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ctrTitle" idx="2"/>
          </p:nvPr>
        </p:nvSpPr>
        <p:spPr>
          <a:xfrm>
            <a:off x="6024022" y="621521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ubTitle" idx="3"/>
          </p:nvPr>
        </p:nvSpPr>
        <p:spPr>
          <a:xfrm>
            <a:off x="6024025" y="1089725"/>
            <a:ext cx="1846500" cy="6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ctrTitle" idx="4"/>
          </p:nvPr>
        </p:nvSpPr>
        <p:spPr>
          <a:xfrm>
            <a:off x="6024022" y="1980010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ubTitle" idx="5"/>
          </p:nvPr>
        </p:nvSpPr>
        <p:spPr>
          <a:xfrm>
            <a:off x="6024025" y="2441915"/>
            <a:ext cx="18783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ctrTitle" idx="6"/>
          </p:nvPr>
        </p:nvSpPr>
        <p:spPr>
          <a:xfrm>
            <a:off x="2825866" y="1978153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7"/>
          </p:nvPr>
        </p:nvSpPr>
        <p:spPr>
          <a:xfrm>
            <a:off x="2825875" y="2439620"/>
            <a:ext cx="19065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ctrTitle" idx="8"/>
          </p:nvPr>
        </p:nvSpPr>
        <p:spPr>
          <a:xfrm>
            <a:off x="2825866" y="3352881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9"/>
          </p:nvPr>
        </p:nvSpPr>
        <p:spPr>
          <a:xfrm>
            <a:off x="2825878" y="3820239"/>
            <a:ext cx="1906500" cy="6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ctrTitle" idx="13"/>
          </p:nvPr>
        </p:nvSpPr>
        <p:spPr>
          <a:xfrm>
            <a:off x="6024022" y="3352881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14"/>
          </p:nvPr>
        </p:nvSpPr>
        <p:spPr>
          <a:xfrm>
            <a:off x="6024025" y="3821889"/>
            <a:ext cx="1690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title" idx="15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type="blank">
  <p:cSld name="BLANK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245750" y="355650"/>
            <a:ext cx="627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28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6" r:id="rId6"/>
    <p:sldLayoutId id="2147483661" r:id="rId7"/>
    <p:sldLayoutId id="2147483663" r:id="rId8"/>
    <p:sldLayoutId id="2147483674" r:id="rId9"/>
    <p:sldLayoutId id="214748367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6.webp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3.png"/><Relationship Id="rId3" Type="http://schemas.openxmlformats.org/officeDocument/2006/relationships/image" Target="../media/image27.png"/><Relationship Id="rId7" Type="http://schemas.microsoft.com/office/2007/relationships/hdphoto" Target="../media/hdphoto3.wdp"/><Relationship Id="rId12" Type="http://schemas.microsoft.com/office/2007/relationships/hdphoto" Target="../media/hdphoto5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microsoft.com/office/2007/relationships/hdphoto" Target="../media/hdphoto2.wdp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.png"/><Relationship Id="rId5" Type="http://schemas.openxmlformats.org/officeDocument/2006/relationships/image" Target="../media/image12.png"/><Relationship Id="rId10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17.png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9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9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2"/>
          <p:cNvPicPr preferRelativeResize="0"/>
          <p:nvPr/>
        </p:nvPicPr>
        <p:blipFill rotWithShape="1">
          <a:blip r:embed="rId3">
            <a:alphaModFix/>
          </a:blip>
          <a:srcRect l="89" r="89"/>
          <a:stretch/>
        </p:blipFill>
        <p:spPr>
          <a:xfrm>
            <a:off x="923848" y="68580"/>
            <a:ext cx="5490908" cy="6059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2"/>
          <p:cNvSpPr txBox="1">
            <a:spLocks noGrp="1"/>
          </p:cNvSpPr>
          <p:nvPr>
            <p:ph type="ctrTitle"/>
          </p:nvPr>
        </p:nvSpPr>
        <p:spPr>
          <a:xfrm>
            <a:off x="1522217" y="1480097"/>
            <a:ext cx="4685392" cy="24798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spc="-1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ХАКЕРЫ</a:t>
            </a:r>
            <a:br>
              <a:rPr lang="ru-RU" sz="4800" spc="-1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4800" spc="-1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АТАКИ</a:t>
            </a:r>
            <a:br>
              <a:rPr lang="ru-RU" sz="4800" spc="-1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4800" spc="-1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ГРУППИРОВКИ</a:t>
            </a:r>
            <a:endParaRPr sz="4800" spc="-1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5" name="Google Shape;155;p32"/>
          <p:cNvSpPr txBox="1">
            <a:spLocks noGrp="1"/>
          </p:cNvSpPr>
          <p:nvPr>
            <p:ph type="subTitle" idx="1"/>
          </p:nvPr>
        </p:nvSpPr>
        <p:spPr>
          <a:xfrm>
            <a:off x="6414756" y="3095774"/>
            <a:ext cx="20874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Alina Kragel, gr.9, c.3, FAMCS</a:t>
            </a:r>
            <a:endParaRPr dirty="0"/>
          </a:p>
        </p:txBody>
      </p:sp>
      <p:pic>
        <p:nvPicPr>
          <p:cNvPr id="156" name="Google Shape;15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8880" y="-207806"/>
            <a:ext cx="1189987" cy="1100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1751" y="883096"/>
            <a:ext cx="1778952" cy="2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157902">
            <a:off x="411286" y="504369"/>
            <a:ext cx="803698" cy="757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4441753">
            <a:off x="4307750" y="4488058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250125">
            <a:off x="47373" y="4168306"/>
            <a:ext cx="885661" cy="88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9387" y="2423500"/>
            <a:ext cx="1240924" cy="2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433670">
            <a:off x="7464363" y="3809317"/>
            <a:ext cx="1201761" cy="915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18522" y="1794150"/>
            <a:ext cx="1326459" cy="124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57;p32">
            <a:extLst>
              <a:ext uri="{FF2B5EF4-FFF2-40B4-BE49-F238E27FC236}">
                <a16:creationId xmlns:a16="http://schemas.microsoft.com/office/drawing/2014/main" id="{E6B66723-5347-388F-F02D-133F37D5054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5913277" y="4607031"/>
            <a:ext cx="1323854" cy="230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>
            <a:spLocks noGrp="1"/>
          </p:cNvSpPr>
          <p:nvPr>
            <p:ph type="ctrTitle"/>
          </p:nvPr>
        </p:nvSpPr>
        <p:spPr>
          <a:xfrm>
            <a:off x="457596" y="873040"/>
            <a:ext cx="4967841" cy="24073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 b="1" dirty="0"/>
              <a:t>APT</a:t>
            </a:r>
          </a:p>
        </p:txBody>
      </p:sp>
      <p:sp>
        <p:nvSpPr>
          <p:cNvPr id="218" name="Google Shape;218;p37"/>
          <p:cNvSpPr txBox="1">
            <a:spLocks noGrp="1"/>
          </p:cNvSpPr>
          <p:nvPr>
            <p:ph type="subTitle" idx="1"/>
          </p:nvPr>
        </p:nvSpPr>
        <p:spPr>
          <a:xfrm>
            <a:off x="567691" y="2793389"/>
            <a:ext cx="4857746" cy="10524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OceanLotus</a:t>
            </a:r>
            <a:r>
              <a:rPr lang="en-US" dirty="0"/>
              <a:t> (</a:t>
            </a:r>
            <a:r>
              <a:rPr lang="en-US" dirty="0" err="1"/>
              <a:t>SkyEye</a:t>
            </a:r>
            <a:r>
              <a:rPr lang="en-US" dirty="0"/>
              <a:t> Labs), APT-C-00 (Qihoo 360), Cobalt Kitty (Cybereason), </a:t>
            </a:r>
            <a:r>
              <a:rPr lang="en-US" dirty="0" err="1"/>
              <a:t>SeaLotus</a:t>
            </a:r>
            <a:r>
              <a:rPr lang="en-US" dirty="0"/>
              <a:t>, Ocean Buffalo (CrowdStrike), Tin Woodlawn (SecureWorks), SectorF01 (</a:t>
            </a:r>
            <a:r>
              <a:rPr lang="en-US" dirty="0" err="1"/>
              <a:t>ThreatRecon</a:t>
            </a:r>
            <a:r>
              <a:rPr lang="en-US" dirty="0"/>
              <a:t>), Pond Loach (Accenture)</a:t>
            </a:r>
          </a:p>
        </p:txBody>
      </p:sp>
      <p:pic>
        <p:nvPicPr>
          <p:cNvPr id="7" name="Google Shape;1224;p66">
            <a:extLst>
              <a:ext uri="{FF2B5EF4-FFF2-40B4-BE49-F238E27FC236}">
                <a16:creationId xmlns:a16="http://schemas.microsoft.com/office/drawing/2014/main" id="{4A7CE7F8-BADA-C793-8CF4-5DF46AAE153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1765" y="144780"/>
            <a:ext cx="3421995" cy="4625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09;p36">
            <a:extLst>
              <a:ext uri="{FF2B5EF4-FFF2-40B4-BE49-F238E27FC236}">
                <a16:creationId xmlns:a16="http://schemas.microsoft.com/office/drawing/2014/main" id="{29570995-DBB6-D0A7-B4F8-F09A415480E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441753">
            <a:off x="222409" y="1847"/>
            <a:ext cx="1062400" cy="1044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11;p36">
            <a:extLst>
              <a:ext uri="{FF2B5EF4-FFF2-40B4-BE49-F238E27FC236}">
                <a16:creationId xmlns:a16="http://schemas.microsoft.com/office/drawing/2014/main" id="{97779205-3757-9178-86C8-EDC0A12ECDE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487265">
            <a:off x="3613126" y="4056006"/>
            <a:ext cx="1471579" cy="1320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10;p36">
            <a:extLst>
              <a:ext uri="{FF2B5EF4-FFF2-40B4-BE49-F238E27FC236}">
                <a16:creationId xmlns:a16="http://schemas.microsoft.com/office/drawing/2014/main" id="{163394C0-F626-E6FA-26D5-C06233487EE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37252">
            <a:off x="39727" y="3633306"/>
            <a:ext cx="885661" cy="88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57;p32">
            <a:extLst>
              <a:ext uri="{FF2B5EF4-FFF2-40B4-BE49-F238E27FC236}">
                <a16:creationId xmlns:a16="http://schemas.microsoft.com/office/drawing/2014/main" id="{742E51EB-A35B-1345-B26C-2B2A2D6FF27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222191" y="2535869"/>
            <a:ext cx="5203246" cy="5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12;p36">
            <a:extLst>
              <a:ext uri="{FF2B5EF4-FFF2-40B4-BE49-F238E27FC236}">
                <a16:creationId xmlns:a16="http://schemas.microsoft.com/office/drawing/2014/main" id="{51BDE4B3-C967-E4A8-DFC1-3348AE417EA0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919429" flipH="1">
            <a:off x="4679976" y="148068"/>
            <a:ext cx="657722" cy="752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12;p36">
            <a:extLst>
              <a:ext uri="{FF2B5EF4-FFF2-40B4-BE49-F238E27FC236}">
                <a16:creationId xmlns:a16="http://schemas.microsoft.com/office/drawing/2014/main" id="{AC59BB4A-FE55-4945-EA27-58A4B010E05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919429" flipH="1">
            <a:off x="6598229" y="4377132"/>
            <a:ext cx="724690" cy="752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12;p36">
            <a:extLst>
              <a:ext uri="{FF2B5EF4-FFF2-40B4-BE49-F238E27FC236}">
                <a16:creationId xmlns:a16="http://schemas.microsoft.com/office/drawing/2014/main" id="{00FCE707-6AC5-C479-4AAA-F11FD0D9A6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2753797" flipH="1">
            <a:off x="401899" y="4081658"/>
            <a:ext cx="1058460" cy="948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65;p46">
            <a:extLst>
              <a:ext uri="{FF2B5EF4-FFF2-40B4-BE49-F238E27FC236}">
                <a16:creationId xmlns:a16="http://schemas.microsoft.com/office/drawing/2014/main" id="{D4FB5C65-B2A6-31AC-410E-BC475D811D6F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t="6822" b="6822"/>
          <a:stretch/>
        </p:blipFill>
        <p:spPr>
          <a:xfrm>
            <a:off x="6601158" y="431890"/>
            <a:ext cx="3613150" cy="39599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6185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FEBD39A-7B15-F9C5-613E-5B95110EB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5400000">
            <a:off x="-1333504" y="2249850"/>
            <a:ext cx="3810319" cy="643800"/>
          </a:xfrm>
        </p:spPr>
        <p:txBody>
          <a:bodyPr/>
          <a:lstStyle/>
          <a:p>
            <a:r>
              <a:rPr lang="ru-RU" sz="3200" dirty="0"/>
              <a:t>ХАРАКТЕРИСТИКИ</a:t>
            </a:r>
            <a:endParaRPr lang="LID4096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A896C3-613E-3514-FEA4-135642B864D8}"/>
              </a:ext>
            </a:extLst>
          </p:cNvPr>
          <p:cNvSpPr txBox="1"/>
          <p:nvPr/>
        </p:nvSpPr>
        <p:spPr>
          <a:xfrm>
            <a:off x="1095556" y="308651"/>
            <a:ext cx="418184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solidFill>
                  <a:schemeClr val="bg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Цель:</a:t>
            </a:r>
            <a:br>
              <a:rPr lang="ru-RU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</a:br>
            <a:r>
              <a:rPr lang="ru-RU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Кибершпионаж, получение информации, которая может предоставить политические, экономические и военные преимущества</a:t>
            </a:r>
            <a:endParaRPr lang="LID4096" dirty="0"/>
          </a:p>
        </p:txBody>
      </p:sp>
      <p:sp>
        <p:nvSpPr>
          <p:cNvPr id="5" name="Google Shape;168;p33">
            <a:extLst>
              <a:ext uri="{FF2B5EF4-FFF2-40B4-BE49-F238E27FC236}">
                <a16:creationId xmlns:a16="http://schemas.microsoft.com/office/drawing/2014/main" id="{CA7B0CE0-49AE-F82E-106E-0B1CDDC935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98169" y="1872139"/>
            <a:ext cx="5314159" cy="22988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 dirty="0">
                <a:solidFill>
                  <a:srgbClr val="3C54F7"/>
                </a:solidFill>
                <a:sym typeface="Arial"/>
              </a:rPr>
              <a:t>APT32</a:t>
            </a:r>
            <a:r>
              <a:rPr lang="ru-RU" dirty="0">
                <a:sym typeface="Arial"/>
              </a:rPr>
              <a:t> — группа, активная как минимум с </a:t>
            </a:r>
            <a:r>
              <a:rPr lang="ru-RU" b="1" dirty="0">
                <a:solidFill>
                  <a:srgbClr val="3C54F7"/>
                </a:solidFill>
                <a:sym typeface="Arial"/>
              </a:rPr>
              <a:t>2012</a:t>
            </a:r>
            <a:r>
              <a:rPr lang="ru-RU" dirty="0">
                <a:sym typeface="Arial"/>
              </a:rPr>
              <a:t> года. По мнению различных исследователей, действует в интересах </a:t>
            </a:r>
            <a:r>
              <a:rPr lang="ru-RU" b="1" dirty="0">
                <a:solidFill>
                  <a:srgbClr val="3C54F7"/>
                </a:solidFill>
                <a:sym typeface="Arial"/>
              </a:rPr>
              <a:t>Вьетнама</a:t>
            </a:r>
            <a:r>
              <a:rPr lang="ru-RU" dirty="0">
                <a:sym typeface="Arial"/>
              </a:rPr>
              <a:t>, специализируется на кибершпионаже в правительственных и корпоративных сетях стран Восточной и Юго-Восточной Азии. Для начального проникновения широко используются техники </a:t>
            </a:r>
            <a:r>
              <a:rPr lang="ru-RU" dirty="0" err="1">
                <a:sym typeface="Arial"/>
              </a:rPr>
              <a:t>watering</a:t>
            </a:r>
            <a:r>
              <a:rPr lang="ru-RU" dirty="0">
                <a:sym typeface="Arial"/>
              </a:rPr>
              <a:t> </a:t>
            </a:r>
            <a:r>
              <a:rPr lang="ru-RU" dirty="0" err="1">
                <a:sym typeface="Arial"/>
              </a:rPr>
              <a:t>hole</a:t>
            </a:r>
            <a:r>
              <a:rPr lang="ru-RU" dirty="0">
                <a:sym typeface="Arial"/>
              </a:rPr>
              <a:t>, целевой фишинг и уязвимости сетевых сервисов. При проведении целевых операций используется уникальный набор вредоносного программного обеспечения в сочетании с коммерчески доступными инструментами.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0D1A96-21E1-3898-1E9D-8D612955C900}"/>
              </a:ext>
            </a:extLst>
          </p:cNvPr>
          <p:cNvSpPr txBox="1"/>
          <p:nvPr/>
        </p:nvSpPr>
        <p:spPr>
          <a:xfrm>
            <a:off x="862599" y="3026939"/>
            <a:ext cx="4572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dirty="0">
                <a:solidFill>
                  <a:schemeClr val="bg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Атакуемые страны:</a:t>
            </a:r>
          </a:p>
          <a:p>
            <a:pPr marL="285750" lvl="0" indent="-285750">
              <a:buClr>
                <a:schemeClr val="accent1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Вьетнам</a:t>
            </a:r>
          </a:p>
          <a:p>
            <a:pPr marL="285750" lvl="0" indent="-285750">
              <a:buClr>
                <a:schemeClr val="accent1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Германия</a:t>
            </a:r>
          </a:p>
          <a:p>
            <a:pPr marL="285750" lvl="0" indent="-285750">
              <a:buClr>
                <a:schemeClr val="accent1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Камбоджа</a:t>
            </a:r>
          </a:p>
          <a:p>
            <a:pPr marL="285750" lvl="0" indent="-285750">
              <a:buClr>
                <a:schemeClr val="accent1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Китай</a:t>
            </a:r>
          </a:p>
          <a:p>
            <a:pPr marL="285750" lvl="0" indent="-285750">
              <a:buClr>
                <a:schemeClr val="accent1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Филиппины</a:t>
            </a:r>
          </a:p>
          <a:p>
            <a:pPr marL="285750" lvl="0" indent="-285750">
              <a:buClr>
                <a:schemeClr val="accent1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Страны АСЕАН</a:t>
            </a:r>
          </a:p>
          <a:p>
            <a:pPr marL="285750" lvl="0" indent="-285750">
              <a:buClr>
                <a:schemeClr val="accent1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США</a:t>
            </a:r>
          </a:p>
        </p:txBody>
      </p:sp>
      <p:pic>
        <p:nvPicPr>
          <p:cNvPr id="7" name="Google Shape;212;p36">
            <a:extLst>
              <a:ext uri="{FF2B5EF4-FFF2-40B4-BE49-F238E27FC236}">
                <a16:creationId xmlns:a16="http://schemas.microsoft.com/office/drawing/2014/main" id="{2026ADDC-7C7D-337D-CEA2-0602F0B94CC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19429" flipH="1">
            <a:off x="1200198" y="1380197"/>
            <a:ext cx="1382247" cy="1323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10;p36">
            <a:extLst>
              <a:ext uri="{FF2B5EF4-FFF2-40B4-BE49-F238E27FC236}">
                <a16:creationId xmlns:a16="http://schemas.microsoft.com/office/drawing/2014/main" id="{C4DCBB58-A6B2-BD60-502B-FC5D5DD2C5F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37252">
            <a:off x="1744890" y="1468611"/>
            <a:ext cx="1603763" cy="1570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09;p36">
            <a:extLst>
              <a:ext uri="{FF2B5EF4-FFF2-40B4-BE49-F238E27FC236}">
                <a16:creationId xmlns:a16="http://schemas.microsoft.com/office/drawing/2014/main" id="{45C1A562-9062-2268-8B43-B8C43F8710A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5730318">
            <a:off x="5121919" y="-427782"/>
            <a:ext cx="1684267" cy="1483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11;p36">
            <a:extLst>
              <a:ext uri="{FF2B5EF4-FFF2-40B4-BE49-F238E27FC236}">
                <a16:creationId xmlns:a16="http://schemas.microsoft.com/office/drawing/2014/main" id="{3B8E1D87-AEE0-FD1B-30C1-2AEC1B447FA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487265">
            <a:off x="5998258" y="197771"/>
            <a:ext cx="1471579" cy="1320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77;p34">
            <a:extLst>
              <a:ext uri="{FF2B5EF4-FFF2-40B4-BE49-F238E27FC236}">
                <a16:creationId xmlns:a16="http://schemas.microsoft.com/office/drawing/2014/main" id="{D507EF48-9167-2FC3-0293-818F99AE641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8419549">
            <a:off x="7912781" y="3869757"/>
            <a:ext cx="1250088" cy="1320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57;p32">
            <a:extLst>
              <a:ext uri="{FF2B5EF4-FFF2-40B4-BE49-F238E27FC236}">
                <a16:creationId xmlns:a16="http://schemas.microsoft.com/office/drawing/2014/main" id="{81E3E069-059F-9DCC-D6B2-009E886B006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6200000">
            <a:off x="1906479" y="4138462"/>
            <a:ext cx="3007932" cy="26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57;p32">
            <a:extLst>
              <a:ext uri="{FF2B5EF4-FFF2-40B4-BE49-F238E27FC236}">
                <a16:creationId xmlns:a16="http://schemas.microsoft.com/office/drawing/2014/main" id="{2C62FF7B-FA00-2793-DA3E-8A717070083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3148599" y="1379826"/>
            <a:ext cx="4758083" cy="316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8301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2800;p84">
            <a:extLst>
              <a:ext uri="{FF2B5EF4-FFF2-40B4-BE49-F238E27FC236}">
                <a16:creationId xmlns:a16="http://schemas.microsoft.com/office/drawing/2014/main" id="{3E12634E-4E4D-1D4E-7D1E-DF2D5DDA8C68}"/>
              </a:ext>
            </a:extLst>
          </p:cNvPr>
          <p:cNvGrpSpPr/>
          <p:nvPr/>
        </p:nvGrpSpPr>
        <p:grpSpPr>
          <a:xfrm rot="16200000">
            <a:off x="5516056" y="1691232"/>
            <a:ext cx="3277403" cy="3418079"/>
            <a:chOff x="4667216" y="2915382"/>
            <a:chExt cx="320273" cy="318395"/>
          </a:xfrm>
        </p:grpSpPr>
        <p:sp>
          <p:nvSpPr>
            <p:cNvPr id="20" name="Google Shape;12801;p84">
              <a:extLst>
                <a:ext uri="{FF2B5EF4-FFF2-40B4-BE49-F238E27FC236}">
                  <a16:creationId xmlns:a16="http://schemas.microsoft.com/office/drawing/2014/main" id="{5125ED1E-6C1A-313A-C938-7A5A70DDBB1D}"/>
                </a:ext>
              </a:extLst>
            </p:cNvPr>
            <p:cNvSpPr/>
            <p:nvPr/>
          </p:nvSpPr>
          <p:spPr>
            <a:xfrm>
              <a:off x="4686154" y="2938140"/>
              <a:ext cx="166789" cy="163734"/>
            </a:xfrm>
            <a:custGeom>
              <a:avLst/>
              <a:gdLst/>
              <a:ahLst/>
              <a:cxnLst/>
              <a:rect l="l" t="t" r="r" b="b"/>
              <a:pathLst>
                <a:path w="5240" h="5144" extrusionOk="0">
                  <a:moveTo>
                    <a:pt x="2668" y="0"/>
                  </a:moveTo>
                  <a:cubicBezTo>
                    <a:pt x="2013" y="0"/>
                    <a:pt x="1358" y="250"/>
                    <a:pt x="858" y="750"/>
                  </a:cubicBezTo>
                  <a:cubicBezTo>
                    <a:pt x="620" y="989"/>
                    <a:pt x="429" y="1286"/>
                    <a:pt x="298" y="1608"/>
                  </a:cubicBezTo>
                  <a:cubicBezTo>
                    <a:pt x="263" y="1679"/>
                    <a:pt x="298" y="1762"/>
                    <a:pt x="370" y="1798"/>
                  </a:cubicBezTo>
                  <a:cubicBezTo>
                    <a:pt x="388" y="1804"/>
                    <a:pt x="407" y="1807"/>
                    <a:pt x="426" y="1807"/>
                  </a:cubicBezTo>
                  <a:cubicBezTo>
                    <a:pt x="484" y="1807"/>
                    <a:pt x="542" y="1780"/>
                    <a:pt x="560" y="1727"/>
                  </a:cubicBezTo>
                  <a:cubicBezTo>
                    <a:pt x="679" y="1441"/>
                    <a:pt x="846" y="1191"/>
                    <a:pt x="1060" y="977"/>
                  </a:cubicBezTo>
                  <a:cubicBezTo>
                    <a:pt x="1495" y="536"/>
                    <a:pt x="2075" y="316"/>
                    <a:pt x="2656" y="316"/>
                  </a:cubicBezTo>
                  <a:cubicBezTo>
                    <a:pt x="3236" y="316"/>
                    <a:pt x="3817" y="536"/>
                    <a:pt x="4251" y="977"/>
                  </a:cubicBezTo>
                  <a:cubicBezTo>
                    <a:pt x="4692" y="1405"/>
                    <a:pt x="4930" y="1977"/>
                    <a:pt x="4930" y="2584"/>
                  </a:cubicBezTo>
                  <a:cubicBezTo>
                    <a:pt x="4930" y="3191"/>
                    <a:pt x="4692" y="3763"/>
                    <a:pt x="4251" y="4191"/>
                  </a:cubicBezTo>
                  <a:cubicBezTo>
                    <a:pt x="3823" y="4620"/>
                    <a:pt x="3263" y="4858"/>
                    <a:pt x="2644" y="4858"/>
                  </a:cubicBezTo>
                  <a:cubicBezTo>
                    <a:pt x="2037" y="4858"/>
                    <a:pt x="1477" y="4620"/>
                    <a:pt x="1037" y="4191"/>
                  </a:cubicBezTo>
                  <a:cubicBezTo>
                    <a:pt x="536" y="3679"/>
                    <a:pt x="298" y="2989"/>
                    <a:pt x="405" y="2274"/>
                  </a:cubicBezTo>
                  <a:cubicBezTo>
                    <a:pt x="417" y="2191"/>
                    <a:pt x="358" y="2120"/>
                    <a:pt x="286" y="2108"/>
                  </a:cubicBezTo>
                  <a:cubicBezTo>
                    <a:pt x="279" y="2107"/>
                    <a:pt x="272" y="2106"/>
                    <a:pt x="265" y="2106"/>
                  </a:cubicBezTo>
                  <a:cubicBezTo>
                    <a:pt x="191" y="2106"/>
                    <a:pt x="131" y="2162"/>
                    <a:pt x="120" y="2227"/>
                  </a:cubicBezTo>
                  <a:cubicBezTo>
                    <a:pt x="1" y="3024"/>
                    <a:pt x="263" y="3822"/>
                    <a:pt x="846" y="4394"/>
                  </a:cubicBezTo>
                  <a:cubicBezTo>
                    <a:pt x="1334" y="4894"/>
                    <a:pt x="1977" y="5144"/>
                    <a:pt x="2668" y="5144"/>
                  </a:cubicBezTo>
                  <a:cubicBezTo>
                    <a:pt x="3346" y="5144"/>
                    <a:pt x="3989" y="4870"/>
                    <a:pt x="4477" y="4394"/>
                  </a:cubicBezTo>
                  <a:cubicBezTo>
                    <a:pt x="4966" y="3906"/>
                    <a:pt x="5228" y="3263"/>
                    <a:pt x="5228" y="2584"/>
                  </a:cubicBezTo>
                  <a:cubicBezTo>
                    <a:pt x="5239" y="1870"/>
                    <a:pt x="4966" y="1227"/>
                    <a:pt x="4477" y="750"/>
                  </a:cubicBezTo>
                  <a:cubicBezTo>
                    <a:pt x="3977" y="250"/>
                    <a:pt x="3323" y="0"/>
                    <a:pt x="2668" y="0"/>
                  </a:cubicBezTo>
                  <a:close/>
                </a:path>
              </a:pathLst>
            </a:cu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802;p84">
              <a:extLst>
                <a:ext uri="{FF2B5EF4-FFF2-40B4-BE49-F238E27FC236}">
                  <a16:creationId xmlns:a16="http://schemas.microsoft.com/office/drawing/2014/main" id="{8C2E7F69-E82D-7523-946A-21BA9B58983A}"/>
                </a:ext>
              </a:extLst>
            </p:cNvPr>
            <p:cNvSpPr/>
            <p:nvPr/>
          </p:nvSpPr>
          <p:spPr>
            <a:xfrm>
              <a:off x="4667216" y="2915382"/>
              <a:ext cx="320273" cy="318395"/>
            </a:xfrm>
            <a:custGeom>
              <a:avLst/>
              <a:gdLst/>
              <a:ahLst/>
              <a:cxnLst/>
              <a:rect l="l" t="t" r="r" b="b"/>
              <a:pathLst>
                <a:path w="10062" h="10003" extrusionOk="0">
                  <a:moveTo>
                    <a:pt x="5668" y="5502"/>
                  </a:moveTo>
                  <a:lnTo>
                    <a:pt x="5977" y="5811"/>
                  </a:lnTo>
                  <a:lnTo>
                    <a:pt x="5799" y="5990"/>
                  </a:lnTo>
                  <a:lnTo>
                    <a:pt x="5489" y="5680"/>
                  </a:lnTo>
                  <a:lnTo>
                    <a:pt x="5584" y="5585"/>
                  </a:lnTo>
                  <a:lnTo>
                    <a:pt x="5668" y="5502"/>
                  </a:lnTo>
                  <a:close/>
                  <a:moveTo>
                    <a:pt x="8347" y="7597"/>
                  </a:moveTo>
                  <a:lnTo>
                    <a:pt x="8501" y="7752"/>
                  </a:lnTo>
                  <a:lnTo>
                    <a:pt x="7739" y="8502"/>
                  </a:lnTo>
                  <a:lnTo>
                    <a:pt x="7585" y="8359"/>
                  </a:lnTo>
                  <a:lnTo>
                    <a:pt x="8347" y="7597"/>
                  </a:lnTo>
                  <a:close/>
                  <a:moveTo>
                    <a:pt x="8704" y="7954"/>
                  </a:moveTo>
                  <a:lnTo>
                    <a:pt x="8894" y="8157"/>
                  </a:lnTo>
                  <a:lnTo>
                    <a:pt x="8132" y="8907"/>
                  </a:lnTo>
                  <a:lnTo>
                    <a:pt x="7989" y="8764"/>
                  </a:lnTo>
                  <a:lnTo>
                    <a:pt x="7942" y="8716"/>
                  </a:lnTo>
                  <a:lnTo>
                    <a:pt x="8704" y="7954"/>
                  </a:lnTo>
                  <a:close/>
                  <a:moveTo>
                    <a:pt x="9097" y="8359"/>
                  </a:moveTo>
                  <a:lnTo>
                    <a:pt x="9621" y="8895"/>
                  </a:lnTo>
                  <a:cubicBezTo>
                    <a:pt x="9728" y="8966"/>
                    <a:pt x="9728" y="9121"/>
                    <a:pt x="9644" y="9228"/>
                  </a:cubicBezTo>
                  <a:lnTo>
                    <a:pt x="9216" y="9657"/>
                  </a:lnTo>
                  <a:cubicBezTo>
                    <a:pt x="9168" y="9699"/>
                    <a:pt x="9109" y="9719"/>
                    <a:pt x="9048" y="9719"/>
                  </a:cubicBezTo>
                  <a:cubicBezTo>
                    <a:pt x="8987" y="9719"/>
                    <a:pt x="8924" y="9699"/>
                    <a:pt x="8871" y="9657"/>
                  </a:cubicBezTo>
                  <a:lnTo>
                    <a:pt x="8335" y="9121"/>
                  </a:lnTo>
                  <a:lnTo>
                    <a:pt x="9097" y="8359"/>
                  </a:lnTo>
                  <a:close/>
                  <a:moveTo>
                    <a:pt x="3282" y="1"/>
                  </a:moveTo>
                  <a:cubicBezTo>
                    <a:pt x="2441" y="1"/>
                    <a:pt x="1602" y="322"/>
                    <a:pt x="965" y="965"/>
                  </a:cubicBezTo>
                  <a:cubicBezTo>
                    <a:pt x="334" y="1584"/>
                    <a:pt x="0" y="2406"/>
                    <a:pt x="0" y="3287"/>
                  </a:cubicBezTo>
                  <a:cubicBezTo>
                    <a:pt x="0" y="4156"/>
                    <a:pt x="334" y="4978"/>
                    <a:pt x="965" y="5609"/>
                  </a:cubicBezTo>
                  <a:cubicBezTo>
                    <a:pt x="1608" y="6240"/>
                    <a:pt x="2441" y="6573"/>
                    <a:pt x="3286" y="6573"/>
                  </a:cubicBezTo>
                  <a:cubicBezTo>
                    <a:pt x="3989" y="6573"/>
                    <a:pt x="4703" y="6347"/>
                    <a:pt x="5275" y="5883"/>
                  </a:cubicBezTo>
                  <a:lnTo>
                    <a:pt x="5608" y="6216"/>
                  </a:lnTo>
                  <a:cubicBezTo>
                    <a:pt x="5477" y="6418"/>
                    <a:pt x="5501" y="6692"/>
                    <a:pt x="5680" y="6871"/>
                  </a:cubicBezTo>
                  <a:lnTo>
                    <a:pt x="6370" y="7561"/>
                  </a:lnTo>
                  <a:cubicBezTo>
                    <a:pt x="6400" y="7585"/>
                    <a:pt x="6436" y="7597"/>
                    <a:pt x="6471" y="7597"/>
                  </a:cubicBezTo>
                  <a:cubicBezTo>
                    <a:pt x="6507" y="7597"/>
                    <a:pt x="6543" y="7585"/>
                    <a:pt x="6573" y="7561"/>
                  </a:cubicBezTo>
                  <a:cubicBezTo>
                    <a:pt x="6632" y="7502"/>
                    <a:pt x="6632" y="7407"/>
                    <a:pt x="6573" y="7347"/>
                  </a:cubicBezTo>
                  <a:lnTo>
                    <a:pt x="5894" y="6668"/>
                  </a:lnTo>
                  <a:cubicBezTo>
                    <a:pt x="5799" y="6573"/>
                    <a:pt x="5799" y="6418"/>
                    <a:pt x="5894" y="6323"/>
                  </a:cubicBezTo>
                  <a:lnTo>
                    <a:pt x="6323" y="5895"/>
                  </a:lnTo>
                  <a:cubicBezTo>
                    <a:pt x="6370" y="5847"/>
                    <a:pt x="6430" y="5811"/>
                    <a:pt x="6489" y="5811"/>
                  </a:cubicBezTo>
                  <a:cubicBezTo>
                    <a:pt x="6549" y="5811"/>
                    <a:pt x="6608" y="5847"/>
                    <a:pt x="6644" y="5895"/>
                  </a:cubicBezTo>
                  <a:lnTo>
                    <a:pt x="8156" y="7395"/>
                  </a:lnTo>
                  <a:lnTo>
                    <a:pt x="7394" y="8157"/>
                  </a:lnTo>
                  <a:lnTo>
                    <a:pt x="6966" y="7716"/>
                  </a:lnTo>
                  <a:cubicBezTo>
                    <a:pt x="6936" y="7686"/>
                    <a:pt x="6897" y="7672"/>
                    <a:pt x="6858" y="7672"/>
                  </a:cubicBezTo>
                  <a:cubicBezTo>
                    <a:pt x="6820" y="7672"/>
                    <a:pt x="6781" y="7686"/>
                    <a:pt x="6751" y="7716"/>
                  </a:cubicBezTo>
                  <a:cubicBezTo>
                    <a:pt x="6692" y="7776"/>
                    <a:pt x="6692" y="7871"/>
                    <a:pt x="6751" y="7930"/>
                  </a:cubicBezTo>
                  <a:lnTo>
                    <a:pt x="8668" y="9847"/>
                  </a:lnTo>
                  <a:cubicBezTo>
                    <a:pt x="8775" y="9955"/>
                    <a:pt x="8906" y="10002"/>
                    <a:pt x="9049" y="10002"/>
                  </a:cubicBezTo>
                  <a:cubicBezTo>
                    <a:pt x="9180" y="10002"/>
                    <a:pt x="9311" y="9955"/>
                    <a:pt x="9418" y="9847"/>
                  </a:cubicBezTo>
                  <a:lnTo>
                    <a:pt x="9847" y="9419"/>
                  </a:lnTo>
                  <a:cubicBezTo>
                    <a:pt x="10061" y="9228"/>
                    <a:pt x="10061" y="8883"/>
                    <a:pt x="9847" y="8669"/>
                  </a:cubicBezTo>
                  <a:lnTo>
                    <a:pt x="6858" y="5680"/>
                  </a:lnTo>
                  <a:cubicBezTo>
                    <a:pt x="6751" y="5573"/>
                    <a:pt x="6620" y="5525"/>
                    <a:pt x="6489" y="5525"/>
                  </a:cubicBezTo>
                  <a:cubicBezTo>
                    <a:pt x="6382" y="5525"/>
                    <a:pt x="6299" y="5561"/>
                    <a:pt x="6204" y="5609"/>
                  </a:cubicBezTo>
                  <a:lnTo>
                    <a:pt x="5870" y="5275"/>
                  </a:lnTo>
                  <a:cubicBezTo>
                    <a:pt x="6144" y="4930"/>
                    <a:pt x="6334" y="4537"/>
                    <a:pt x="6454" y="4097"/>
                  </a:cubicBezTo>
                  <a:cubicBezTo>
                    <a:pt x="6465" y="4025"/>
                    <a:pt x="6430" y="3942"/>
                    <a:pt x="6346" y="3918"/>
                  </a:cubicBezTo>
                  <a:cubicBezTo>
                    <a:pt x="6339" y="3917"/>
                    <a:pt x="6332" y="3916"/>
                    <a:pt x="6324" y="3916"/>
                  </a:cubicBezTo>
                  <a:cubicBezTo>
                    <a:pt x="6258" y="3916"/>
                    <a:pt x="6189" y="3961"/>
                    <a:pt x="6168" y="4025"/>
                  </a:cubicBezTo>
                  <a:cubicBezTo>
                    <a:pt x="6037" y="4537"/>
                    <a:pt x="5775" y="5013"/>
                    <a:pt x="5394" y="5383"/>
                  </a:cubicBezTo>
                  <a:cubicBezTo>
                    <a:pt x="4816" y="5960"/>
                    <a:pt x="4051" y="6249"/>
                    <a:pt x="3285" y="6249"/>
                  </a:cubicBezTo>
                  <a:cubicBezTo>
                    <a:pt x="2519" y="6249"/>
                    <a:pt x="1751" y="5960"/>
                    <a:pt x="1167" y="5383"/>
                  </a:cubicBezTo>
                  <a:cubicBezTo>
                    <a:pt x="608" y="4823"/>
                    <a:pt x="298" y="4073"/>
                    <a:pt x="298" y="3263"/>
                  </a:cubicBezTo>
                  <a:cubicBezTo>
                    <a:pt x="298" y="2466"/>
                    <a:pt x="608" y="1715"/>
                    <a:pt x="1167" y="1156"/>
                  </a:cubicBezTo>
                  <a:cubicBezTo>
                    <a:pt x="1751" y="572"/>
                    <a:pt x="2519" y="281"/>
                    <a:pt x="3285" y="281"/>
                  </a:cubicBezTo>
                  <a:cubicBezTo>
                    <a:pt x="4051" y="281"/>
                    <a:pt x="4816" y="572"/>
                    <a:pt x="5394" y="1156"/>
                  </a:cubicBezTo>
                  <a:cubicBezTo>
                    <a:pt x="6013" y="1763"/>
                    <a:pt x="6323" y="2608"/>
                    <a:pt x="6263" y="3478"/>
                  </a:cubicBezTo>
                  <a:cubicBezTo>
                    <a:pt x="6263" y="3549"/>
                    <a:pt x="6323" y="3620"/>
                    <a:pt x="6394" y="3644"/>
                  </a:cubicBezTo>
                  <a:cubicBezTo>
                    <a:pt x="6465" y="3644"/>
                    <a:pt x="6549" y="3585"/>
                    <a:pt x="6561" y="3501"/>
                  </a:cubicBezTo>
                  <a:cubicBezTo>
                    <a:pt x="6620" y="2549"/>
                    <a:pt x="6275" y="1632"/>
                    <a:pt x="5608" y="965"/>
                  </a:cubicBezTo>
                  <a:cubicBezTo>
                    <a:pt x="4965" y="322"/>
                    <a:pt x="4123" y="1"/>
                    <a:pt x="3282" y="1"/>
                  </a:cubicBezTo>
                  <a:close/>
                </a:path>
              </a:pathLst>
            </a:cu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803;p84">
              <a:extLst>
                <a:ext uri="{FF2B5EF4-FFF2-40B4-BE49-F238E27FC236}">
                  <a16:creationId xmlns:a16="http://schemas.microsoft.com/office/drawing/2014/main" id="{95307CFB-5902-BE43-3D18-B1973133B91B}"/>
                </a:ext>
              </a:extLst>
            </p:cNvPr>
            <p:cNvSpPr/>
            <p:nvPr/>
          </p:nvSpPr>
          <p:spPr>
            <a:xfrm>
              <a:off x="4733899" y="2960772"/>
              <a:ext cx="75469" cy="86546"/>
            </a:xfrm>
            <a:custGeom>
              <a:avLst/>
              <a:gdLst/>
              <a:ahLst/>
              <a:cxnLst/>
              <a:rect l="l" t="t" r="r" b="b"/>
              <a:pathLst>
                <a:path w="2371" h="2719" extrusionOk="0">
                  <a:moveTo>
                    <a:pt x="1218" y="276"/>
                  </a:moveTo>
                  <a:cubicBezTo>
                    <a:pt x="1233" y="276"/>
                    <a:pt x="1248" y="277"/>
                    <a:pt x="1263" y="278"/>
                  </a:cubicBezTo>
                  <a:cubicBezTo>
                    <a:pt x="1703" y="313"/>
                    <a:pt x="2061" y="647"/>
                    <a:pt x="2084" y="1099"/>
                  </a:cubicBezTo>
                  <a:cubicBezTo>
                    <a:pt x="2073" y="1456"/>
                    <a:pt x="1858" y="1802"/>
                    <a:pt x="1537" y="1944"/>
                  </a:cubicBezTo>
                  <a:cubicBezTo>
                    <a:pt x="1430" y="1992"/>
                    <a:pt x="1370" y="2099"/>
                    <a:pt x="1370" y="2218"/>
                  </a:cubicBezTo>
                  <a:cubicBezTo>
                    <a:pt x="1370" y="2313"/>
                    <a:pt x="1275" y="2409"/>
                    <a:pt x="1180" y="2409"/>
                  </a:cubicBezTo>
                  <a:cubicBezTo>
                    <a:pt x="1072" y="2409"/>
                    <a:pt x="989" y="2313"/>
                    <a:pt x="989" y="2218"/>
                  </a:cubicBezTo>
                  <a:cubicBezTo>
                    <a:pt x="989" y="1944"/>
                    <a:pt x="1132" y="1694"/>
                    <a:pt x="1382" y="1587"/>
                  </a:cubicBezTo>
                  <a:cubicBezTo>
                    <a:pt x="1561" y="1504"/>
                    <a:pt x="1680" y="1325"/>
                    <a:pt x="1668" y="1111"/>
                  </a:cubicBezTo>
                  <a:cubicBezTo>
                    <a:pt x="1656" y="873"/>
                    <a:pt x="1465" y="682"/>
                    <a:pt x="1227" y="670"/>
                  </a:cubicBezTo>
                  <a:lnTo>
                    <a:pt x="1191" y="670"/>
                  </a:lnTo>
                  <a:cubicBezTo>
                    <a:pt x="1072" y="670"/>
                    <a:pt x="953" y="706"/>
                    <a:pt x="870" y="801"/>
                  </a:cubicBezTo>
                  <a:cubicBezTo>
                    <a:pt x="763" y="885"/>
                    <a:pt x="715" y="1028"/>
                    <a:pt x="715" y="1159"/>
                  </a:cubicBezTo>
                  <a:cubicBezTo>
                    <a:pt x="715" y="1266"/>
                    <a:pt x="632" y="1349"/>
                    <a:pt x="525" y="1349"/>
                  </a:cubicBezTo>
                  <a:cubicBezTo>
                    <a:pt x="418" y="1349"/>
                    <a:pt x="334" y="1266"/>
                    <a:pt x="334" y="1159"/>
                  </a:cubicBezTo>
                  <a:cubicBezTo>
                    <a:pt x="334" y="920"/>
                    <a:pt x="429" y="682"/>
                    <a:pt x="608" y="516"/>
                  </a:cubicBezTo>
                  <a:cubicBezTo>
                    <a:pt x="775" y="359"/>
                    <a:pt x="995" y="276"/>
                    <a:pt x="1218" y="276"/>
                  </a:cubicBezTo>
                  <a:close/>
                  <a:moveTo>
                    <a:pt x="1163" y="0"/>
                  </a:moveTo>
                  <a:cubicBezTo>
                    <a:pt x="872" y="0"/>
                    <a:pt x="586" y="108"/>
                    <a:pt x="370" y="313"/>
                  </a:cubicBezTo>
                  <a:cubicBezTo>
                    <a:pt x="132" y="539"/>
                    <a:pt x="1" y="849"/>
                    <a:pt x="1" y="1159"/>
                  </a:cubicBezTo>
                  <a:cubicBezTo>
                    <a:pt x="1" y="1432"/>
                    <a:pt x="227" y="1647"/>
                    <a:pt x="489" y="1647"/>
                  </a:cubicBezTo>
                  <a:cubicBezTo>
                    <a:pt x="763" y="1647"/>
                    <a:pt x="989" y="1432"/>
                    <a:pt x="989" y="1159"/>
                  </a:cubicBezTo>
                  <a:cubicBezTo>
                    <a:pt x="989" y="1099"/>
                    <a:pt x="1001" y="1051"/>
                    <a:pt x="1049" y="1028"/>
                  </a:cubicBezTo>
                  <a:cubicBezTo>
                    <a:pt x="1078" y="998"/>
                    <a:pt x="1115" y="977"/>
                    <a:pt x="1161" y="977"/>
                  </a:cubicBezTo>
                  <a:cubicBezTo>
                    <a:pt x="1171" y="977"/>
                    <a:pt x="1181" y="978"/>
                    <a:pt x="1191" y="980"/>
                  </a:cubicBezTo>
                  <a:cubicBezTo>
                    <a:pt x="1287" y="980"/>
                    <a:pt x="1358" y="1075"/>
                    <a:pt x="1370" y="1159"/>
                  </a:cubicBezTo>
                  <a:cubicBezTo>
                    <a:pt x="1370" y="1230"/>
                    <a:pt x="1322" y="1313"/>
                    <a:pt x="1263" y="1337"/>
                  </a:cubicBezTo>
                  <a:cubicBezTo>
                    <a:pt x="930" y="1504"/>
                    <a:pt x="703" y="1849"/>
                    <a:pt x="703" y="2230"/>
                  </a:cubicBezTo>
                  <a:cubicBezTo>
                    <a:pt x="703" y="2504"/>
                    <a:pt x="930" y="2718"/>
                    <a:pt x="1191" y="2718"/>
                  </a:cubicBezTo>
                  <a:cubicBezTo>
                    <a:pt x="1465" y="2718"/>
                    <a:pt x="1680" y="2504"/>
                    <a:pt x="1680" y="2230"/>
                  </a:cubicBezTo>
                  <a:lnTo>
                    <a:pt x="1680" y="2218"/>
                  </a:lnTo>
                  <a:cubicBezTo>
                    <a:pt x="2096" y="2004"/>
                    <a:pt x="2370" y="1563"/>
                    <a:pt x="2334" y="1087"/>
                  </a:cubicBezTo>
                  <a:cubicBezTo>
                    <a:pt x="2311" y="504"/>
                    <a:pt x="1834" y="27"/>
                    <a:pt x="1251" y="4"/>
                  </a:cubicBezTo>
                  <a:cubicBezTo>
                    <a:pt x="1222" y="1"/>
                    <a:pt x="1192" y="0"/>
                    <a:pt x="1163" y="0"/>
                  </a:cubicBezTo>
                  <a:close/>
                </a:path>
              </a:pathLst>
            </a:cu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804;p84">
              <a:extLst>
                <a:ext uri="{FF2B5EF4-FFF2-40B4-BE49-F238E27FC236}">
                  <a16:creationId xmlns:a16="http://schemas.microsoft.com/office/drawing/2014/main" id="{85FF4102-8783-E544-8B62-2D2745C0B820}"/>
                </a:ext>
              </a:extLst>
            </p:cNvPr>
            <p:cNvSpPr/>
            <p:nvPr/>
          </p:nvSpPr>
          <p:spPr>
            <a:xfrm>
              <a:off x="4755894" y="3048431"/>
              <a:ext cx="31098" cy="32244"/>
            </a:xfrm>
            <a:custGeom>
              <a:avLst/>
              <a:gdLst/>
              <a:ahLst/>
              <a:cxnLst/>
              <a:rect l="l" t="t" r="r" b="b"/>
              <a:pathLst>
                <a:path w="977" h="1013" extrusionOk="0">
                  <a:moveTo>
                    <a:pt x="489" y="298"/>
                  </a:moveTo>
                  <a:cubicBezTo>
                    <a:pt x="596" y="298"/>
                    <a:pt x="679" y="381"/>
                    <a:pt x="679" y="488"/>
                  </a:cubicBezTo>
                  <a:lnTo>
                    <a:pt x="679" y="500"/>
                  </a:lnTo>
                  <a:cubicBezTo>
                    <a:pt x="679" y="607"/>
                    <a:pt x="596" y="702"/>
                    <a:pt x="489" y="702"/>
                  </a:cubicBezTo>
                  <a:cubicBezTo>
                    <a:pt x="381" y="702"/>
                    <a:pt x="298" y="607"/>
                    <a:pt x="298" y="500"/>
                  </a:cubicBezTo>
                  <a:lnTo>
                    <a:pt x="298" y="488"/>
                  </a:lnTo>
                  <a:cubicBezTo>
                    <a:pt x="298" y="381"/>
                    <a:pt x="381" y="298"/>
                    <a:pt x="489" y="298"/>
                  </a:cubicBezTo>
                  <a:close/>
                  <a:moveTo>
                    <a:pt x="489" y="0"/>
                  </a:moveTo>
                  <a:cubicBezTo>
                    <a:pt x="215" y="0"/>
                    <a:pt x="0" y="226"/>
                    <a:pt x="0" y="488"/>
                  </a:cubicBezTo>
                  <a:lnTo>
                    <a:pt x="0" y="524"/>
                  </a:lnTo>
                  <a:cubicBezTo>
                    <a:pt x="0" y="786"/>
                    <a:pt x="215" y="1012"/>
                    <a:pt x="489" y="1012"/>
                  </a:cubicBezTo>
                  <a:cubicBezTo>
                    <a:pt x="751" y="1012"/>
                    <a:pt x="977" y="786"/>
                    <a:pt x="977" y="524"/>
                  </a:cubicBezTo>
                  <a:lnTo>
                    <a:pt x="977" y="488"/>
                  </a:lnTo>
                  <a:cubicBezTo>
                    <a:pt x="977" y="226"/>
                    <a:pt x="751" y="0"/>
                    <a:pt x="489" y="0"/>
                  </a:cubicBezTo>
                  <a:close/>
                </a:path>
              </a:pathLst>
            </a:cu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" name="Google Shape;217;p37"/>
          <p:cNvSpPr txBox="1">
            <a:spLocks noGrp="1"/>
          </p:cNvSpPr>
          <p:nvPr>
            <p:ph type="ctrTitle"/>
          </p:nvPr>
        </p:nvSpPr>
        <p:spPr>
          <a:xfrm>
            <a:off x="280203" y="923805"/>
            <a:ext cx="9457267" cy="24073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 b="1" dirty="0" err="1"/>
              <a:t>Winnti</a:t>
            </a:r>
            <a:endParaRPr lang="en-US" sz="16600" b="1" dirty="0"/>
          </a:p>
        </p:txBody>
      </p:sp>
      <p:sp>
        <p:nvSpPr>
          <p:cNvPr id="218" name="Google Shape;218;p37"/>
          <p:cNvSpPr txBox="1">
            <a:spLocks noGrp="1"/>
          </p:cNvSpPr>
          <p:nvPr>
            <p:ph type="subTitle" idx="1"/>
          </p:nvPr>
        </p:nvSpPr>
        <p:spPr>
          <a:xfrm>
            <a:off x="632449" y="2736985"/>
            <a:ext cx="4857746" cy="10524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APT41, AXIOM, BARIUM, LEAD </a:t>
            </a:r>
            <a:r>
              <a:rPr lang="en-US" sz="1800" dirty="0" err="1"/>
              <a:t>BlackFly</a:t>
            </a:r>
            <a:endParaRPr lang="en-US" sz="1800" dirty="0"/>
          </a:p>
        </p:txBody>
      </p:sp>
      <p:pic>
        <p:nvPicPr>
          <p:cNvPr id="10" name="Google Shape;209;p36">
            <a:extLst>
              <a:ext uri="{FF2B5EF4-FFF2-40B4-BE49-F238E27FC236}">
                <a16:creationId xmlns:a16="http://schemas.microsoft.com/office/drawing/2014/main" id="{29570995-DBB6-D0A7-B4F8-F09A415480E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441753">
            <a:off x="222409" y="1847"/>
            <a:ext cx="1062400" cy="1044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11;p36">
            <a:extLst>
              <a:ext uri="{FF2B5EF4-FFF2-40B4-BE49-F238E27FC236}">
                <a16:creationId xmlns:a16="http://schemas.microsoft.com/office/drawing/2014/main" id="{97779205-3757-9178-86C8-EDC0A12ECDE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487265">
            <a:off x="2718342" y="3489970"/>
            <a:ext cx="1471579" cy="1320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10;p36">
            <a:extLst>
              <a:ext uri="{FF2B5EF4-FFF2-40B4-BE49-F238E27FC236}">
                <a16:creationId xmlns:a16="http://schemas.microsoft.com/office/drawing/2014/main" id="{163394C0-F626-E6FA-26D5-C06233487EE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37252">
            <a:off x="845512" y="3219692"/>
            <a:ext cx="885661" cy="88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57;p32">
            <a:extLst>
              <a:ext uri="{FF2B5EF4-FFF2-40B4-BE49-F238E27FC236}">
                <a16:creationId xmlns:a16="http://schemas.microsoft.com/office/drawing/2014/main" id="{742E51EB-A35B-1345-B26C-2B2A2D6FF27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-272784" y="2484985"/>
            <a:ext cx="8125942" cy="5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12;p36">
            <a:extLst>
              <a:ext uri="{FF2B5EF4-FFF2-40B4-BE49-F238E27FC236}">
                <a16:creationId xmlns:a16="http://schemas.microsoft.com/office/drawing/2014/main" id="{51BDE4B3-C967-E4A8-DFC1-3348AE417EA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919429" flipH="1">
            <a:off x="4679976" y="148068"/>
            <a:ext cx="657722" cy="752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12;p36">
            <a:extLst>
              <a:ext uri="{FF2B5EF4-FFF2-40B4-BE49-F238E27FC236}">
                <a16:creationId xmlns:a16="http://schemas.microsoft.com/office/drawing/2014/main" id="{AC59BB4A-FE55-4945-EA27-58A4B010E05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919429" flipH="1">
            <a:off x="5187189" y="538846"/>
            <a:ext cx="724690" cy="752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12;p36">
            <a:extLst>
              <a:ext uri="{FF2B5EF4-FFF2-40B4-BE49-F238E27FC236}">
                <a16:creationId xmlns:a16="http://schemas.microsoft.com/office/drawing/2014/main" id="{00FCE707-6AC5-C479-4AAA-F11FD0D9A64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753797" flipH="1">
            <a:off x="224379" y="3601410"/>
            <a:ext cx="1058460" cy="948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09;p36">
            <a:extLst>
              <a:ext uri="{FF2B5EF4-FFF2-40B4-BE49-F238E27FC236}">
                <a16:creationId xmlns:a16="http://schemas.microsoft.com/office/drawing/2014/main" id="{A2AFD2D3-7A10-3D5A-5480-A738C5B6A31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441753">
            <a:off x="1862575" y="3233994"/>
            <a:ext cx="2516515" cy="219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63;p32">
            <a:extLst>
              <a:ext uri="{FF2B5EF4-FFF2-40B4-BE49-F238E27FC236}">
                <a16:creationId xmlns:a16="http://schemas.microsoft.com/office/drawing/2014/main" id="{FF5CCBC1-910A-D991-73C4-3FBCD3EF4FC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259348">
            <a:off x="7059705" y="448974"/>
            <a:ext cx="1373137" cy="1274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9283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FEBD39A-7B15-F9C5-613E-5B95110EB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5400000">
            <a:off x="-1333504" y="2249850"/>
            <a:ext cx="3810319" cy="643800"/>
          </a:xfrm>
        </p:spPr>
        <p:txBody>
          <a:bodyPr/>
          <a:lstStyle/>
          <a:p>
            <a:r>
              <a:rPr lang="ru-RU" sz="3200" dirty="0"/>
              <a:t>ХАРАКТЕРИСТИКИ</a:t>
            </a:r>
            <a:endParaRPr lang="LID4096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A896C3-613E-3514-FEA4-135642B864D8}"/>
              </a:ext>
            </a:extLst>
          </p:cNvPr>
          <p:cNvSpPr txBox="1"/>
          <p:nvPr/>
        </p:nvSpPr>
        <p:spPr>
          <a:xfrm>
            <a:off x="1140236" y="498803"/>
            <a:ext cx="418184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solidFill>
                  <a:schemeClr val="bg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Цель:</a:t>
            </a:r>
            <a:br>
              <a:rPr lang="ru-RU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</a:br>
            <a:r>
              <a:rPr lang="ru-RU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Шпионаж, кража интеллектуальной собственности</a:t>
            </a:r>
            <a:endParaRPr lang="LID4096" dirty="0"/>
          </a:p>
        </p:txBody>
      </p:sp>
      <p:sp>
        <p:nvSpPr>
          <p:cNvPr id="5" name="Google Shape;168;p33">
            <a:extLst>
              <a:ext uri="{FF2B5EF4-FFF2-40B4-BE49-F238E27FC236}">
                <a16:creationId xmlns:a16="http://schemas.microsoft.com/office/drawing/2014/main" id="{CA7B0CE0-49AE-F82E-106E-0B1CDDC935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34465" y="1413378"/>
            <a:ext cx="4493008" cy="29828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sym typeface="Arial"/>
              </a:rPr>
              <a:t>Группа </a:t>
            </a:r>
            <a:r>
              <a:rPr lang="ru-RU" b="1" dirty="0" err="1">
                <a:solidFill>
                  <a:schemeClr val="bg1"/>
                </a:solidFill>
                <a:sym typeface="Arial"/>
              </a:rPr>
              <a:t>Winnti</a:t>
            </a:r>
            <a:r>
              <a:rPr lang="ru-RU" dirty="0">
                <a:sym typeface="Arial"/>
              </a:rPr>
              <a:t> активна по меньшей мере с </a:t>
            </a:r>
            <a:r>
              <a:rPr lang="ru-RU" b="1" dirty="0">
                <a:solidFill>
                  <a:schemeClr val="bg1"/>
                </a:solidFill>
                <a:sym typeface="Arial"/>
              </a:rPr>
              <a:t>2012</a:t>
            </a:r>
            <a:r>
              <a:rPr lang="ru-RU" dirty="0">
                <a:sym typeface="Arial"/>
              </a:rPr>
              <a:t> года. Группа происходит из </a:t>
            </a:r>
            <a:r>
              <a:rPr lang="ru-RU" b="1" dirty="0">
                <a:solidFill>
                  <a:schemeClr val="bg1"/>
                </a:solidFill>
                <a:sym typeface="Arial"/>
              </a:rPr>
              <a:t>Китая</a:t>
            </a:r>
            <a:r>
              <a:rPr lang="ru-RU" dirty="0">
                <a:sym typeface="Arial"/>
              </a:rPr>
              <a:t> и принадлежит к классу спонсируемых правительством. Ключевые интересы группы — шпионаж и получение финансовой выгоды. Основной арсенал группы состоит из собственно разработанного ВПО. </a:t>
            </a:r>
            <a:r>
              <a:rPr lang="ru-RU" b="1" dirty="0" err="1">
                <a:solidFill>
                  <a:schemeClr val="bg1"/>
                </a:solidFill>
                <a:sym typeface="Arial"/>
              </a:rPr>
              <a:t>Winnti</a:t>
            </a:r>
            <a:r>
              <a:rPr lang="ru-RU" dirty="0">
                <a:sym typeface="Arial"/>
              </a:rPr>
              <a:t> использует сложные методы атак, в числе которых </a:t>
            </a:r>
            <a:r>
              <a:rPr lang="ru-RU" b="1" dirty="0" err="1">
                <a:solidFill>
                  <a:schemeClr val="bg1"/>
                </a:solidFill>
                <a:sym typeface="Arial"/>
              </a:rPr>
              <a:t>supply-chain</a:t>
            </a:r>
            <a:r>
              <a:rPr lang="ru-RU" dirty="0">
                <a:sym typeface="Arial"/>
              </a:rPr>
              <a:t> и </a:t>
            </a:r>
            <a:r>
              <a:rPr lang="ru-RU" b="1" dirty="0" err="1">
                <a:solidFill>
                  <a:schemeClr val="bg1"/>
                </a:solidFill>
                <a:sym typeface="Arial"/>
              </a:rPr>
              <a:t>watering</a:t>
            </a:r>
            <a:r>
              <a:rPr lang="ru-RU" b="1" dirty="0">
                <a:solidFill>
                  <a:schemeClr val="bg1"/>
                </a:solidFill>
                <a:sym typeface="Arial"/>
              </a:rPr>
              <a:t> </a:t>
            </a:r>
            <a:r>
              <a:rPr lang="ru-RU" b="1" dirty="0" err="1">
                <a:solidFill>
                  <a:schemeClr val="bg1"/>
                </a:solidFill>
                <a:sym typeface="Arial"/>
              </a:rPr>
              <a:t>hole</a:t>
            </a:r>
            <a:r>
              <a:rPr lang="ru-RU" dirty="0">
                <a:sym typeface="Arial"/>
              </a:rPr>
              <a:t>. Группа точно знает, кто их жертва, она очень осторожно развивает атаку и только после детального анализа зараженной системы загружает основной инструментарий.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0D1A96-21E1-3898-1E9D-8D612955C900}"/>
              </a:ext>
            </a:extLst>
          </p:cNvPr>
          <p:cNvSpPr txBox="1"/>
          <p:nvPr/>
        </p:nvSpPr>
        <p:spPr>
          <a:xfrm>
            <a:off x="1095556" y="2776040"/>
            <a:ext cx="4572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dirty="0">
                <a:solidFill>
                  <a:schemeClr val="bg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Атакуемые страны:</a:t>
            </a:r>
          </a:p>
          <a:p>
            <a:pPr marL="285750" lvl="0" indent="-285750">
              <a:buClr>
                <a:schemeClr val="accent1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Беларусь</a:t>
            </a:r>
          </a:p>
          <a:p>
            <a:pPr marL="285750" lvl="0" indent="-285750">
              <a:buClr>
                <a:schemeClr val="accent1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Бразилия</a:t>
            </a:r>
          </a:p>
          <a:p>
            <a:pPr marL="285750" lvl="0" indent="-285750">
              <a:buClr>
                <a:schemeClr val="accent1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Германия</a:t>
            </a:r>
          </a:p>
          <a:p>
            <a:pPr marL="285750" lvl="0" indent="-285750">
              <a:buClr>
                <a:schemeClr val="accent1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Индия</a:t>
            </a:r>
          </a:p>
          <a:p>
            <a:pPr marL="285750" lvl="0" indent="-285750">
              <a:buClr>
                <a:schemeClr val="accent1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Монголия</a:t>
            </a:r>
          </a:p>
          <a:p>
            <a:pPr marL="285750" lvl="0" indent="-285750">
              <a:buClr>
                <a:schemeClr val="accent1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Россия</a:t>
            </a:r>
          </a:p>
          <a:p>
            <a:pPr marL="285750" lvl="0" indent="-285750">
              <a:buClr>
                <a:schemeClr val="accent1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США</a:t>
            </a:r>
          </a:p>
          <a:p>
            <a:pPr marL="285750" lvl="0" indent="-285750">
              <a:buClr>
                <a:schemeClr val="accent1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Южная Корея</a:t>
            </a:r>
          </a:p>
          <a:p>
            <a:pPr marL="285750" lvl="0" indent="-285750">
              <a:buClr>
                <a:schemeClr val="accent1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Япония</a:t>
            </a:r>
          </a:p>
        </p:txBody>
      </p:sp>
      <p:pic>
        <p:nvPicPr>
          <p:cNvPr id="7" name="Google Shape;212;p36">
            <a:extLst>
              <a:ext uri="{FF2B5EF4-FFF2-40B4-BE49-F238E27FC236}">
                <a16:creationId xmlns:a16="http://schemas.microsoft.com/office/drawing/2014/main" id="{2026ADDC-7C7D-337D-CEA2-0602F0B94CC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19429" flipH="1">
            <a:off x="1233943" y="1339831"/>
            <a:ext cx="1048451" cy="1113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10;p36">
            <a:extLst>
              <a:ext uri="{FF2B5EF4-FFF2-40B4-BE49-F238E27FC236}">
                <a16:creationId xmlns:a16="http://schemas.microsoft.com/office/drawing/2014/main" id="{C4DCBB58-A6B2-BD60-502B-FC5D5DD2C5F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37252">
            <a:off x="1770709" y="1445942"/>
            <a:ext cx="1367350" cy="1353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09;p36">
            <a:extLst>
              <a:ext uri="{FF2B5EF4-FFF2-40B4-BE49-F238E27FC236}">
                <a16:creationId xmlns:a16="http://schemas.microsoft.com/office/drawing/2014/main" id="{45C1A562-9062-2268-8B43-B8C43F8710A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5730318">
            <a:off x="5121919" y="-427782"/>
            <a:ext cx="1684267" cy="1483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11;p36">
            <a:extLst>
              <a:ext uri="{FF2B5EF4-FFF2-40B4-BE49-F238E27FC236}">
                <a16:creationId xmlns:a16="http://schemas.microsoft.com/office/drawing/2014/main" id="{3B8E1D87-AEE0-FD1B-30C1-2AEC1B447FA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487265">
            <a:off x="5982307" y="179054"/>
            <a:ext cx="1471579" cy="1320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77;p34">
            <a:extLst>
              <a:ext uri="{FF2B5EF4-FFF2-40B4-BE49-F238E27FC236}">
                <a16:creationId xmlns:a16="http://schemas.microsoft.com/office/drawing/2014/main" id="{D507EF48-9167-2FC3-0293-818F99AE641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8419549">
            <a:off x="7912781" y="3869757"/>
            <a:ext cx="1250088" cy="1320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57;p32">
            <a:extLst>
              <a:ext uri="{FF2B5EF4-FFF2-40B4-BE49-F238E27FC236}">
                <a16:creationId xmlns:a16="http://schemas.microsoft.com/office/drawing/2014/main" id="{81E3E069-059F-9DCC-D6B2-009E886B006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6200000">
            <a:off x="2156803" y="3574043"/>
            <a:ext cx="3007932" cy="26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57;p32">
            <a:extLst>
              <a:ext uri="{FF2B5EF4-FFF2-40B4-BE49-F238E27FC236}">
                <a16:creationId xmlns:a16="http://schemas.microsoft.com/office/drawing/2014/main" id="{2C62FF7B-FA00-2793-DA3E-8A717070083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3320652" y="1424081"/>
            <a:ext cx="4758083" cy="316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9024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>
            <a:spLocks noGrp="1"/>
          </p:cNvSpPr>
          <p:nvPr>
            <p:ph type="ctrTitle"/>
          </p:nvPr>
        </p:nvSpPr>
        <p:spPr>
          <a:xfrm>
            <a:off x="-70006" y="894176"/>
            <a:ext cx="3095864" cy="24073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 b="1" dirty="0"/>
              <a:t>TA </a:t>
            </a:r>
          </a:p>
        </p:txBody>
      </p:sp>
      <p:sp>
        <p:nvSpPr>
          <p:cNvPr id="218" name="Google Shape;218;p37"/>
          <p:cNvSpPr txBox="1">
            <a:spLocks noGrp="1"/>
          </p:cNvSpPr>
          <p:nvPr>
            <p:ph type="subTitle" idx="1"/>
          </p:nvPr>
        </p:nvSpPr>
        <p:spPr>
          <a:xfrm>
            <a:off x="256860" y="2722027"/>
            <a:ext cx="2830547" cy="1656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EvilCorp</a:t>
            </a:r>
            <a:r>
              <a:rPr lang="en-US" sz="1800" dirty="0"/>
              <a:t>, ATK 103, SectorJ04, Hive0065, GRACEFUL SPIDER, GOLD TAHOE, </a:t>
            </a:r>
            <a:r>
              <a:rPr lang="en-US" sz="1800" dirty="0" err="1"/>
              <a:t>Dudear</a:t>
            </a:r>
            <a:r>
              <a:rPr lang="en-US" sz="1800" dirty="0"/>
              <a:t>, CHIMBORAZO</a:t>
            </a:r>
          </a:p>
        </p:txBody>
      </p:sp>
      <p:pic>
        <p:nvPicPr>
          <p:cNvPr id="11" name="Google Shape;211;p36">
            <a:extLst>
              <a:ext uri="{FF2B5EF4-FFF2-40B4-BE49-F238E27FC236}">
                <a16:creationId xmlns:a16="http://schemas.microsoft.com/office/drawing/2014/main" id="{97779205-3757-9178-86C8-EDC0A12ECDE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487265">
            <a:off x="6407268" y="4269966"/>
            <a:ext cx="1471579" cy="1320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10;p36">
            <a:extLst>
              <a:ext uri="{FF2B5EF4-FFF2-40B4-BE49-F238E27FC236}">
                <a16:creationId xmlns:a16="http://schemas.microsoft.com/office/drawing/2014/main" id="{163394C0-F626-E6FA-26D5-C06233487EE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37252">
            <a:off x="6976583" y="118331"/>
            <a:ext cx="885661" cy="88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57;p32">
            <a:extLst>
              <a:ext uri="{FF2B5EF4-FFF2-40B4-BE49-F238E27FC236}">
                <a16:creationId xmlns:a16="http://schemas.microsoft.com/office/drawing/2014/main" id="{742E51EB-A35B-1345-B26C-2B2A2D6FF27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-215837" y="2453862"/>
            <a:ext cx="3282728" cy="5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12;p36">
            <a:extLst>
              <a:ext uri="{FF2B5EF4-FFF2-40B4-BE49-F238E27FC236}">
                <a16:creationId xmlns:a16="http://schemas.microsoft.com/office/drawing/2014/main" id="{AC59BB4A-FE55-4945-EA27-58A4B010E05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919429" flipH="1">
            <a:off x="3673320" y="-60363"/>
            <a:ext cx="724690" cy="752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12;p36">
            <a:extLst>
              <a:ext uri="{FF2B5EF4-FFF2-40B4-BE49-F238E27FC236}">
                <a16:creationId xmlns:a16="http://schemas.microsoft.com/office/drawing/2014/main" id="{00FCE707-6AC5-C479-4AAA-F11FD0D9A64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753797" flipH="1">
            <a:off x="4481468" y="4368217"/>
            <a:ext cx="690027" cy="74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09;p36">
            <a:extLst>
              <a:ext uri="{FF2B5EF4-FFF2-40B4-BE49-F238E27FC236}">
                <a16:creationId xmlns:a16="http://schemas.microsoft.com/office/drawing/2014/main" id="{A2AFD2D3-7A10-3D5A-5480-A738C5B6A31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4441753">
            <a:off x="811255" y="-72142"/>
            <a:ext cx="1139547" cy="1148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226;p66">
            <a:extLst>
              <a:ext uri="{FF2B5EF4-FFF2-40B4-BE49-F238E27FC236}">
                <a16:creationId xmlns:a16="http://schemas.microsoft.com/office/drawing/2014/main" id="{4776C9A2-78EB-40FD-6BEA-730021381D7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60096" y="366063"/>
            <a:ext cx="3310123" cy="4679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221;p66">
            <a:extLst>
              <a:ext uri="{FF2B5EF4-FFF2-40B4-BE49-F238E27FC236}">
                <a16:creationId xmlns:a16="http://schemas.microsoft.com/office/drawing/2014/main" id="{A8F4DF37-6965-FB2D-F078-9CE74333C82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25021" y="213052"/>
            <a:ext cx="4091299" cy="4896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26;p66">
            <a:extLst>
              <a:ext uri="{FF2B5EF4-FFF2-40B4-BE49-F238E27FC236}">
                <a16:creationId xmlns:a16="http://schemas.microsoft.com/office/drawing/2014/main" id="{D78ADC28-84F4-D1D0-DB60-CD29A5556C6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44740" y="353599"/>
            <a:ext cx="3310123" cy="46795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015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FEBD39A-7B15-F9C5-613E-5B95110EB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5400000">
            <a:off x="-1333504" y="2249850"/>
            <a:ext cx="3810319" cy="643800"/>
          </a:xfrm>
        </p:spPr>
        <p:txBody>
          <a:bodyPr/>
          <a:lstStyle/>
          <a:p>
            <a:r>
              <a:rPr lang="ru-RU" sz="3200" dirty="0"/>
              <a:t>ХАРАКТЕРИСТИКИ</a:t>
            </a:r>
            <a:endParaRPr lang="LID4096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A896C3-613E-3514-FEA4-135642B864D8}"/>
              </a:ext>
            </a:extLst>
          </p:cNvPr>
          <p:cNvSpPr txBox="1"/>
          <p:nvPr/>
        </p:nvSpPr>
        <p:spPr>
          <a:xfrm>
            <a:off x="1095556" y="387990"/>
            <a:ext cx="41818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solidFill>
                  <a:schemeClr val="bg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Цель:</a:t>
            </a:r>
            <a:br>
              <a:rPr lang="ru-RU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</a:br>
            <a:r>
              <a:rPr lang="ru-RU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Кража денежных средств</a:t>
            </a:r>
            <a:endParaRPr lang="LID4096" dirty="0"/>
          </a:p>
        </p:txBody>
      </p:sp>
      <p:sp>
        <p:nvSpPr>
          <p:cNvPr id="5" name="Google Shape;168;p33">
            <a:extLst>
              <a:ext uri="{FF2B5EF4-FFF2-40B4-BE49-F238E27FC236}">
                <a16:creationId xmlns:a16="http://schemas.microsoft.com/office/drawing/2014/main" id="{CA7B0CE0-49AE-F82E-106E-0B1CDDC935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61591" y="920000"/>
            <a:ext cx="5032654" cy="29828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sym typeface="Arial"/>
              </a:rPr>
              <a:t>Впервые деятельность группы </a:t>
            </a:r>
            <a:r>
              <a:rPr lang="ru-RU" b="1" dirty="0">
                <a:solidFill>
                  <a:schemeClr val="bg1"/>
                </a:solidFill>
                <a:sym typeface="Arial"/>
              </a:rPr>
              <a:t>TA505</a:t>
            </a:r>
            <a:r>
              <a:rPr lang="ru-RU" dirty="0">
                <a:sym typeface="Arial"/>
              </a:rPr>
              <a:t> была обнаружена и описана в </a:t>
            </a:r>
            <a:r>
              <a:rPr lang="ru-RU" b="1" dirty="0">
                <a:solidFill>
                  <a:schemeClr val="bg1"/>
                </a:solidFill>
                <a:sym typeface="Arial"/>
              </a:rPr>
              <a:t>2014</a:t>
            </a:r>
            <a:r>
              <a:rPr lang="ru-RU" dirty="0">
                <a:sym typeface="Arial"/>
              </a:rPr>
              <a:t> году, однако сама группа предположительно существует с </a:t>
            </a:r>
            <a:r>
              <a:rPr lang="ru-RU" dirty="0">
                <a:solidFill>
                  <a:schemeClr val="bg1"/>
                </a:solidFill>
                <a:sym typeface="Arial"/>
              </a:rPr>
              <a:t>2006</a:t>
            </a:r>
            <a:r>
              <a:rPr lang="ru-RU" dirty="0">
                <a:sym typeface="Arial"/>
              </a:rPr>
              <a:t> года. Жертвами группы выступают компании различных секторов по всему миру. Группа использует широкий диапазон инструментов предназначенные под любые задачи. Основным способом проникновения в инфраструктуру является фишинг. Находит своих жертв по всему миру, избегая СНГ. По данным исследователей группа, предположительно, русскоговорящая. </a:t>
            </a:r>
            <a:r>
              <a:rPr lang="ru-RU" b="1" dirty="0">
                <a:solidFill>
                  <a:schemeClr val="bg1"/>
                </a:solidFill>
                <a:sym typeface="Arial"/>
              </a:rPr>
              <a:t>TA505</a:t>
            </a:r>
            <a:r>
              <a:rPr lang="ru-RU" dirty="0">
                <a:sym typeface="Arial"/>
              </a:rPr>
              <a:t> Следуют последним трендам: в атаках использовала тему </a:t>
            </a:r>
            <a:r>
              <a:rPr lang="ru-RU" b="1" dirty="0">
                <a:solidFill>
                  <a:schemeClr val="bg1"/>
                </a:solidFill>
                <a:sym typeface="Arial"/>
              </a:rPr>
              <a:t>COVID-19</a:t>
            </a:r>
            <a:r>
              <a:rPr lang="ru-RU" dirty="0">
                <a:sym typeface="Arial"/>
              </a:rPr>
              <a:t> и уязвимость </a:t>
            </a:r>
            <a:r>
              <a:rPr lang="ru-RU" b="1" dirty="0" err="1">
                <a:solidFill>
                  <a:schemeClr val="bg1"/>
                </a:solidFill>
                <a:sym typeface="Arial"/>
              </a:rPr>
              <a:t>ZeroLogon</a:t>
            </a:r>
            <a:r>
              <a:rPr lang="ru-RU" dirty="0">
                <a:sym typeface="Arial"/>
              </a:rPr>
              <a:t>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0D1A96-21E1-3898-1E9D-8D612955C900}"/>
              </a:ext>
            </a:extLst>
          </p:cNvPr>
          <p:cNvSpPr txBox="1"/>
          <p:nvPr/>
        </p:nvSpPr>
        <p:spPr>
          <a:xfrm>
            <a:off x="1100945" y="1541826"/>
            <a:ext cx="45720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dirty="0">
                <a:solidFill>
                  <a:schemeClr val="bg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Атакуемые страны:</a:t>
            </a:r>
          </a:p>
          <a:p>
            <a:pPr marL="285750" lvl="0" indent="-285750">
              <a:buClr>
                <a:schemeClr val="accent1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США</a:t>
            </a:r>
          </a:p>
          <a:p>
            <a:pPr marL="285750" lvl="0" indent="-285750">
              <a:buClr>
                <a:schemeClr val="accent1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Великобритания</a:t>
            </a:r>
          </a:p>
          <a:p>
            <a:pPr marL="285750" lvl="0" indent="-285750">
              <a:buClr>
                <a:schemeClr val="accent1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Канада</a:t>
            </a:r>
          </a:p>
          <a:p>
            <a:pPr marL="285750" lvl="0" indent="-285750">
              <a:buClr>
                <a:schemeClr val="accent1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Южная Корея</a:t>
            </a:r>
          </a:p>
          <a:p>
            <a:pPr marL="285750" lvl="0" indent="-285750">
              <a:buClr>
                <a:schemeClr val="accent1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Китай</a:t>
            </a:r>
          </a:p>
          <a:p>
            <a:pPr marL="285750" lvl="0" indent="-285750">
              <a:buClr>
                <a:schemeClr val="accent1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Франция</a:t>
            </a:r>
          </a:p>
          <a:p>
            <a:pPr marL="285750" lvl="0" indent="-285750">
              <a:buClr>
                <a:schemeClr val="accent1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Германия</a:t>
            </a:r>
          </a:p>
          <a:p>
            <a:pPr marL="285750" lvl="0" indent="-285750">
              <a:buClr>
                <a:schemeClr val="accent1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Венгрия</a:t>
            </a:r>
          </a:p>
          <a:p>
            <a:pPr marL="285750" lvl="0" indent="-285750">
              <a:buClr>
                <a:schemeClr val="accent1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Индия</a:t>
            </a:r>
          </a:p>
          <a:p>
            <a:pPr marL="285750" lvl="0" indent="-285750">
              <a:buClr>
                <a:schemeClr val="accent1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Италия</a:t>
            </a:r>
          </a:p>
          <a:p>
            <a:pPr marL="285750" lvl="0" indent="-285750">
              <a:buClr>
                <a:schemeClr val="accent1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Мексика</a:t>
            </a:r>
          </a:p>
          <a:p>
            <a:pPr marL="285750" lvl="0" indent="-285750">
              <a:buClr>
                <a:schemeClr val="accent1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Пакистан</a:t>
            </a:r>
          </a:p>
          <a:p>
            <a:pPr marL="285750" lvl="0" indent="-285750">
              <a:buClr>
                <a:schemeClr val="accent1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Малави</a:t>
            </a:r>
          </a:p>
          <a:p>
            <a:pPr marL="285750" lvl="0" indent="-285750">
              <a:buClr>
                <a:schemeClr val="accent1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Тайвань</a:t>
            </a:r>
          </a:p>
          <a:p>
            <a:pPr marL="285750" lvl="0" indent="-285750">
              <a:buClr>
                <a:schemeClr val="accent1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Украина</a:t>
            </a:r>
          </a:p>
        </p:txBody>
      </p:sp>
      <p:pic>
        <p:nvPicPr>
          <p:cNvPr id="7" name="Google Shape;212;p36">
            <a:extLst>
              <a:ext uri="{FF2B5EF4-FFF2-40B4-BE49-F238E27FC236}">
                <a16:creationId xmlns:a16="http://schemas.microsoft.com/office/drawing/2014/main" id="{2026ADDC-7C7D-337D-CEA2-0602F0B94CC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19429" flipH="1">
            <a:off x="1905263" y="930924"/>
            <a:ext cx="637946" cy="590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10;p36">
            <a:extLst>
              <a:ext uri="{FF2B5EF4-FFF2-40B4-BE49-F238E27FC236}">
                <a16:creationId xmlns:a16="http://schemas.microsoft.com/office/drawing/2014/main" id="{C4DCBB58-A6B2-BD60-502B-FC5D5DD2C5F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37252">
            <a:off x="2443462" y="842549"/>
            <a:ext cx="868188" cy="80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09;p36">
            <a:extLst>
              <a:ext uri="{FF2B5EF4-FFF2-40B4-BE49-F238E27FC236}">
                <a16:creationId xmlns:a16="http://schemas.microsoft.com/office/drawing/2014/main" id="{45C1A562-9062-2268-8B43-B8C43F8710A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109201">
            <a:off x="5693978" y="3674044"/>
            <a:ext cx="1357660" cy="1241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11;p36">
            <a:extLst>
              <a:ext uri="{FF2B5EF4-FFF2-40B4-BE49-F238E27FC236}">
                <a16:creationId xmlns:a16="http://schemas.microsoft.com/office/drawing/2014/main" id="{3B8E1D87-AEE0-FD1B-30C1-2AEC1B447FA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487265">
            <a:off x="6656121" y="3995039"/>
            <a:ext cx="1471579" cy="1320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77;p34">
            <a:extLst>
              <a:ext uri="{FF2B5EF4-FFF2-40B4-BE49-F238E27FC236}">
                <a16:creationId xmlns:a16="http://schemas.microsoft.com/office/drawing/2014/main" id="{D507EF48-9167-2FC3-0293-818F99AE641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8419549">
            <a:off x="7558953" y="-279175"/>
            <a:ext cx="1250088" cy="1320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57;p32">
            <a:extLst>
              <a:ext uri="{FF2B5EF4-FFF2-40B4-BE49-F238E27FC236}">
                <a16:creationId xmlns:a16="http://schemas.microsoft.com/office/drawing/2014/main" id="{81E3E069-059F-9DCC-D6B2-009E886B006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6200000">
            <a:off x="1937131" y="2632478"/>
            <a:ext cx="3408299" cy="423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57;p32">
            <a:extLst>
              <a:ext uri="{FF2B5EF4-FFF2-40B4-BE49-F238E27FC236}">
                <a16:creationId xmlns:a16="http://schemas.microsoft.com/office/drawing/2014/main" id="{2C62FF7B-FA00-2793-DA3E-8A717070083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3288514" y="878847"/>
            <a:ext cx="4758083" cy="31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12;p36">
            <a:extLst>
              <a:ext uri="{FF2B5EF4-FFF2-40B4-BE49-F238E27FC236}">
                <a16:creationId xmlns:a16="http://schemas.microsoft.com/office/drawing/2014/main" id="{04061ED0-ED35-2DD8-E7A0-EB86140E88B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19429" flipH="1">
            <a:off x="2764481" y="3016434"/>
            <a:ext cx="637946" cy="590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10;p36">
            <a:extLst>
              <a:ext uri="{FF2B5EF4-FFF2-40B4-BE49-F238E27FC236}">
                <a16:creationId xmlns:a16="http://schemas.microsoft.com/office/drawing/2014/main" id="{B639BDD9-B570-3E8C-6596-396A39C64CF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37252">
            <a:off x="2788272" y="4259242"/>
            <a:ext cx="868188" cy="801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8697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6A86C9-F9F4-256D-87ED-B4EB89D4DE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AB07ADA-B766-DA18-F133-255D3E0C64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08DA439-52C4-F82E-DB41-7A10023886FC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D16DEA7-32A4-845D-E906-53CD2843FC73}"/>
              </a:ext>
            </a:extLst>
          </p:cNvPr>
          <p:cNvSpPr>
            <a:spLocks noGrp="1"/>
          </p:cNvSpPr>
          <p:nvPr>
            <p:ph type="ctrTitle" idx="3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A35CFA50-E63F-01CA-035D-EEFD044E7EF9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B918210E-BAFE-9578-38CA-961D8DCB4160}"/>
              </a:ext>
            </a:extLst>
          </p:cNvPr>
          <p:cNvSpPr>
            <a:spLocks noGrp="1"/>
          </p:cNvSpPr>
          <p:nvPr>
            <p:ph type="title" idx="5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0E96495B-4E92-7933-0552-DCAA2AD6C751}"/>
              </a:ext>
            </a:extLst>
          </p:cNvPr>
          <p:cNvSpPr>
            <a:spLocks noGrp="1"/>
          </p:cNvSpPr>
          <p:nvPr>
            <p:ph type="ctrTitle" idx="6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Подзаголовок 8">
            <a:extLst>
              <a:ext uri="{FF2B5EF4-FFF2-40B4-BE49-F238E27FC236}">
                <a16:creationId xmlns:a16="http://schemas.microsoft.com/office/drawing/2014/main" id="{003B3E3A-F4D0-9FB6-0F85-39CE63D63AF4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2705D442-3D42-9770-A2F8-A178F0C7D99C}"/>
              </a:ext>
            </a:extLst>
          </p:cNvPr>
          <p:cNvSpPr>
            <a:spLocks noGrp="1"/>
          </p:cNvSpPr>
          <p:nvPr>
            <p:ph type="title" idx="8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2237543E-CB36-B06D-74C1-013AC54D117E}"/>
              </a:ext>
            </a:extLst>
          </p:cNvPr>
          <p:cNvSpPr>
            <a:spLocks noGrp="1"/>
          </p:cNvSpPr>
          <p:nvPr>
            <p:ph type="ctrTitle" idx="9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2" name="Подзаголовок 11">
            <a:extLst>
              <a:ext uri="{FF2B5EF4-FFF2-40B4-BE49-F238E27FC236}">
                <a16:creationId xmlns:a16="http://schemas.microsoft.com/office/drawing/2014/main" id="{23FDA564-B840-6596-ADC1-698416A4F79F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920B4C03-0274-3A9B-50C8-8C28313DB962}"/>
              </a:ext>
            </a:extLst>
          </p:cNvPr>
          <p:cNvSpPr>
            <a:spLocks noGrp="1"/>
          </p:cNvSpPr>
          <p:nvPr>
            <p:ph type="title" idx="14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F5CC771A-4432-5088-8F5C-B12F4847E17D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0F342DA-F7E0-49BB-299C-9C6EAF941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438" y="31750"/>
            <a:ext cx="9215438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114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2160143-8A02-9BAE-565F-CE7A4C8CE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842" y="96568"/>
            <a:ext cx="3707144" cy="3707144"/>
          </a:xfrm>
          <a:prstGeom prst="rect">
            <a:avLst/>
          </a:prstGeom>
        </p:spPr>
      </p:pic>
      <p:sp>
        <p:nvSpPr>
          <p:cNvPr id="217" name="Google Shape;217;p37"/>
          <p:cNvSpPr txBox="1">
            <a:spLocks noGrp="1"/>
          </p:cNvSpPr>
          <p:nvPr>
            <p:ph type="ctrTitle"/>
          </p:nvPr>
        </p:nvSpPr>
        <p:spPr>
          <a:xfrm>
            <a:off x="-70007" y="894176"/>
            <a:ext cx="10416274" cy="2407370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b="1" dirty="0"/>
              <a:t>Ano</a:t>
            </a:r>
            <a:r>
              <a:rPr lang="en-US" sz="1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nymo</a:t>
            </a:r>
            <a:r>
              <a:rPr lang="en-US" sz="12500" b="1" dirty="0"/>
              <a:t>us </a:t>
            </a:r>
          </a:p>
        </p:txBody>
      </p:sp>
      <p:pic>
        <p:nvPicPr>
          <p:cNvPr id="11" name="Google Shape;211;p36">
            <a:extLst>
              <a:ext uri="{FF2B5EF4-FFF2-40B4-BE49-F238E27FC236}">
                <a16:creationId xmlns:a16="http://schemas.microsoft.com/office/drawing/2014/main" id="{97779205-3757-9178-86C8-EDC0A12ECDE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487265">
            <a:off x="7464552" y="314587"/>
            <a:ext cx="1471579" cy="1320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10;p36">
            <a:extLst>
              <a:ext uri="{FF2B5EF4-FFF2-40B4-BE49-F238E27FC236}">
                <a16:creationId xmlns:a16="http://schemas.microsoft.com/office/drawing/2014/main" id="{163394C0-F626-E6FA-26D5-C06233487EE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37252">
            <a:off x="400637" y="223001"/>
            <a:ext cx="885661" cy="88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57;p32">
            <a:extLst>
              <a:ext uri="{FF2B5EF4-FFF2-40B4-BE49-F238E27FC236}">
                <a16:creationId xmlns:a16="http://schemas.microsoft.com/office/drawing/2014/main" id="{742E51EB-A35B-1345-B26C-2B2A2D6FF27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-685718" y="2636936"/>
            <a:ext cx="10416274" cy="5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12;p36">
            <a:extLst>
              <a:ext uri="{FF2B5EF4-FFF2-40B4-BE49-F238E27FC236}">
                <a16:creationId xmlns:a16="http://schemas.microsoft.com/office/drawing/2014/main" id="{AC59BB4A-FE55-4945-EA27-58A4B010E05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919429" flipH="1">
            <a:off x="1239432" y="108623"/>
            <a:ext cx="724690" cy="752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12;p36">
            <a:extLst>
              <a:ext uri="{FF2B5EF4-FFF2-40B4-BE49-F238E27FC236}">
                <a16:creationId xmlns:a16="http://schemas.microsoft.com/office/drawing/2014/main" id="{00FCE707-6AC5-C479-4AAA-F11FD0D9A64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753797" flipH="1">
            <a:off x="8189867" y="3977414"/>
            <a:ext cx="690027" cy="74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09;p36">
            <a:extLst>
              <a:ext uri="{FF2B5EF4-FFF2-40B4-BE49-F238E27FC236}">
                <a16:creationId xmlns:a16="http://schemas.microsoft.com/office/drawing/2014/main" id="{A2AFD2D3-7A10-3D5A-5480-A738C5B6A31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4441753">
            <a:off x="3670509" y="4201220"/>
            <a:ext cx="1139547" cy="1148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12;p36">
            <a:extLst>
              <a:ext uri="{FF2B5EF4-FFF2-40B4-BE49-F238E27FC236}">
                <a16:creationId xmlns:a16="http://schemas.microsoft.com/office/drawing/2014/main" id="{FEAF1D69-8137-BDDD-1F19-4A486AACB70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919429" flipH="1">
            <a:off x="7389103" y="209732"/>
            <a:ext cx="724690" cy="752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786;p58">
            <a:extLst>
              <a:ext uri="{FF2B5EF4-FFF2-40B4-BE49-F238E27FC236}">
                <a16:creationId xmlns:a16="http://schemas.microsoft.com/office/drawing/2014/main" id="{ADFD21AB-B52A-C7A0-E331-CAC93A4B15C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8864048">
            <a:off x="416679" y="3405302"/>
            <a:ext cx="1350676" cy="136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0043;p79">
            <a:extLst>
              <a:ext uri="{FF2B5EF4-FFF2-40B4-BE49-F238E27FC236}">
                <a16:creationId xmlns:a16="http://schemas.microsoft.com/office/drawing/2014/main" id="{10F14CEB-E5F4-2106-7B0F-4DFC113048BC}"/>
              </a:ext>
            </a:extLst>
          </p:cNvPr>
          <p:cNvSpPr/>
          <p:nvPr/>
        </p:nvSpPr>
        <p:spPr>
          <a:xfrm rot="1968486">
            <a:off x="5942216" y="3728819"/>
            <a:ext cx="1209369" cy="1142460"/>
          </a:xfrm>
          <a:custGeom>
            <a:avLst/>
            <a:gdLst/>
            <a:ahLst/>
            <a:cxnLst/>
            <a:rect l="l" t="t" r="r" b="b"/>
            <a:pathLst>
              <a:path w="10895" h="11216" extrusionOk="0">
                <a:moveTo>
                  <a:pt x="5454" y="322"/>
                </a:moveTo>
                <a:cubicBezTo>
                  <a:pt x="5740" y="322"/>
                  <a:pt x="5954" y="548"/>
                  <a:pt x="5954" y="834"/>
                </a:cubicBezTo>
                <a:cubicBezTo>
                  <a:pt x="5954" y="1012"/>
                  <a:pt x="5871" y="1155"/>
                  <a:pt x="5716" y="1250"/>
                </a:cubicBezTo>
                <a:lnTo>
                  <a:pt x="5704" y="1262"/>
                </a:lnTo>
                <a:lnTo>
                  <a:pt x="5692" y="1262"/>
                </a:lnTo>
                <a:cubicBezTo>
                  <a:pt x="5680" y="1262"/>
                  <a:pt x="5680" y="1274"/>
                  <a:pt x="5656" y="1274"/>
                </a:cubicBezTo>
                <a:lnTo>
                  <a:pt x="5644" y="1274"/>
                </a:lnTo>
                <a:cubicBezTo>
                  <a:pt x="5644" y="1274"/>
                  <a:pt x="5632" y="1274"/>
                  <a:pt x="5632" y="1298"/>
                </a:cubicBezTo>
                <a:lnTo>
                  <a:pt x="5621" y="1298"/>
                </a:lnTo>
                <a:cubicBezTo>
                  <a:pt x="5597" y="1298"/>
                  <a:pt x="5597" y="1298"/>
                  <a:pt x="5585" y="1310"/>
                </a:cubicBezTo>
                <a:lnTo>
                  <a:pt x="5263" y="1310"/>
                </a:lnTo>
                <a:cubicBezTo>
                  <a:pt x="5240" y="1310"/>
                  <a:pt x="5240" y="1310"/>
                  <a:pt x="5228" y="1298"/>
                </a:cubicBezTo>
                <a:lnTo>
                  <a:pt x="5216" y="1298"/>
                </a:lnTo>
                <a:cubicBezTo>
                  <a:pt x="5216" y="1298"/>
                  <a:pt x="5204" y="1298"/>
                  <a:pt x="5204" y="1274"/>
                </a:cubicBezTo>
                <a:lnTo>
                  <a:pt x="5180" y="1274"/>
                </a:lnTo>
                <a:cubicBezTo>
                  <a:pt x="5168" y="1274"/>
                  <a:pt x="5168" y="1262"/>
                  <a:pt x="5156" y="1262"/>
                </a:cubicBezTo>
                <a:lnTo>
                  <a:pt x="5144" y="1262"/>
                </a:lnTo>
                <a:cubicBezTo>
                  <a:pt x="5144" y="1262"/>
                  <a:pt x="5120" y="1262"/>
                  <a:pt x="5120" y="1250"/>
                </a:cubicBezTo>
                <a:cubicBezTo>
                  <a:pt x="4989" y="1155"/>
                  <a:pt x="4882" y="1012"/>
                  <a:pt x="4882" y="834"/>
                </a:cubicBezTo>
                <a:cubicBezTo>
                  <a:pt x="4942" y="548"/>
                  <a:pt x="5168" y="322"/>
                  <a:pt x="5454" y="322"/>
                </a:cubicBezTo>
                <a:close/>
                <a:moveTo>
                  <a:pt x="5644" y="1631"/>
                </a:moveTo>
                <a:lnTo>
                  <a:pt x="5644" y="1834"/>
                </a:lnTo>
                <a:lnTo>
                  <a:pt x="5240" y="1834"/>
                </a:lnTo>
                <a:lnTo>
                  <a:pt x="5240" y="1631"/>
                </a:lnTo>
                <a:lnTo>
                  <a:pt x="5263" y="1631"/>
                </a:lnTo>
                <a:cubicBezTo>
                  <a:pt x="5275" y="1631"/>
                  <a:pt x="5287" y="1631"/>
                  <a:pt x="5287" y="1655"/>
                </a:cubicBezTo>
                <a:lnTo>
                  <a:pt x="5632" y="1655"/>
                </a:lnTo>
                <a:cubicBezTo>
                  <a:pt x="5621" y="1631"/>
                  <a:pt x="5632" y="1631"/>
                  <a:pt x="5644" y="1631"/>
                </a:cubicBezTo>
                <a:close/>
                <a:moveTo>
                  <a:pt x="7002" y="2143"/>
                </a:moveTo>
                <a:cubicBezTo>
                  <a:pt x="7418" y="2143"/>
                  <a:pt x="7799" y="2310"/>
                  <a:pt x="8085" y="2584"/>
                </a:cubicBezTo>
                <a:cubicBezTo>
                  <a:pt x="8335" y="2858"/>
                  <a:pt x="8680" y="3001"/>
                  <a:pt x="9050" y="3001"/>
                </a:cubicBezTo>
                <a:lnTo>
                  <a:pt x="10514" y="3001"/>
                </a:lnTo>
                <a:lnTo>
                  <a:pt x="10514" y="3334"/>
                </a:lnTo>
                <a:lnTo>
                  <a:pt x="9050" y="3334"/>
                </a:lnTo>
                <a:lnTo>
                  <a:pt x="9050" y="3346"/>
                </a:lnTo>
                <a:cubicBezTo>
                  <a:pt x="8597" y="3346"/>
                  <a:pt x="8180" y="3167"/>
                  <a:pt x="7859" y="2846"/>
                </a:cubicBezTo>
                <a:cubicBezTo>
                  <a:pt x="7645" y="2608"/>
                  <a:pt x="7323" y="2465"/>
                  <a:pt x="7002" y="2465"/>
                </a:cubicBezTo>
                <a:lnTo>
                  <a:pt x="3942" y="2465"/>
                </a:lnTo>
                <a:cubicBezTo>
                  <a:pt x="3573" y="2465"/>
                  <a:pt x="3227" y="2620"/>
                  <a:pt x="2977" y="2882"/>
                </a:cubicBezTo>
                <a:cubicBezTo>
                  <a:pt x="2715" y="3167"/>
                  <a:pt x="2311" y="3334"/>
                  <a:pt x="1894" y="3334"/>
                </a:cubicBezTo>
                <a:lnTo>
                  <a:pt x="370" y="3334"/>
                </a:lnTo>
                <a:lnTo>
                  <a:pt x="370" y="3001"/>
                </a:lnTo>
                <a:lnTo>
                  <a:pt x="1834" y="3001"/>
                </a:lnTo>
                <a:cubicBezTo>
                  <a:pt x="2203" y="3001"/>
                  <a:pt x="2549" y="2858"/>
                  <a:pt x="2799" y="2584"/>
                </a:cubicBezTo>
                <a:cubicBezTo>
                  <a:pt x="3073" y="2310"/>
                  <a:pt x="3477" y="2143"/>
                  <a:pt x="3894" y="2143"/>
                </a:cubicBezTo>
                <a:close/>
                <a:moveTo>
                  <a:pt x="1525" y="3894"/>
                </a:moveTo>
                <a:lnTo>
                  <a:pt x="2644" y="6382"/>
                </a:lnTo>
                <a:lnTo>
                  <a:pt x="406" y="6382"/>
                </a:lnTo>
                <a:lnTo>
                  <a:pt x="1525" y="3894"/>
                </a:lnTo>
                <a:close/>
                <a:moveTo>
                  <a:pt x="9371" y="3894"/>
                </a:moveTo>
                <a:lnTo>
                  <a:pt x="10478" y="6382"/>
                </a:lnTo>
                <a:lnTo>
                  <a:pt x="8252" y="6382"/>
                </a:lnTo>
                <a:lnTo>
                  <a:pt x="9371" y="3894"/>
                </a:lnTo>
                <a:close/>
                <a:moveTo>
                  <a:pt x="2739" y="6692"/>
                </a:moveTo>
                <a:cubicBezTo>
                  <a:pt x="2727" y="7335"/>
                  <a:pt x="2227" y="7847"/>
                  <a:pt x="1596" y="7847"/>
                </a:cubicBezTo>
                <a:lnTo>
                  <a:pt x="1477" y="7847"/>
                </a:lnTo>
                <a:cubicBezTo>
                  <a:pt x="858" y="7847"/>
                  <a:pt x="334" y="7335"/>
                  <a:pt x="334" y="6692"/>
                </a:cubicBezTo>
                <a:close/>
                <a:moveTo>
                  <a:pt x="10574" y="6692"/>
                </a:moveTo>
                <a:cubicBezTo>
                  <a:pt x="10574" y="7335"/>
                  <a:pt x="10050" y="7847"/>
                  <a:pt x="9431" y="7847"/>
                </a:cubicBezTo>
                <a:lnTo>
                  <a:pt x="9300" y="7847"/>
                </a:lnTo>
                <a:cubicBezTo>
                  <a:pt x="8680" y="7847"/>
                  <a:pt x="8157" y="7335"/>
                  <a:pt x="8157" y="6692"/>
                </a:cubicBezTo>
                <a:close/>
                <a:moveTo>
                  <a:pt x="7645" y="9585"/>
                </a:moveTo>
                <a:cubicBezTo>
                  <a:pt x="7728" y="9585"/>
                  <a:pt x="7811" y="9656"/>
                  <a:pt x="7811" y="9763"/>
                </a:cubicBezTo>
                <a:lnTo>
                  <a:pt x="7811" y="10049"/>
                </a:lnTo>
                <a:lnTo>
                  <a:pt x="4418" y="10049"/>
                </a:lnTo>
                <a:cubicBezTo>
                  <a:pt x="4335" y="10049"/>
                  <a:pt x="4263" y="10121"/>
                  <a:pt x="4263" y="10204"/>
                </a:cubicBezTo>
                <a:cubicBezTo>
                  <a:pt x="4263" y="10299"/>
                  <a:pt x="4335" y="10371"/>
                  <a:pt x="4418" y="10371"/>
                </a:cubicBezTo>
                <a:lnTo>
                  <a:pt x="8407" y="10371"/>
                </a:lnTo>
                <a:cubicBezTo>
                  <a:pt x="8514" y="10371"/>
                  <a:pt x="8585" y="10442"/>
                  <a:pt x="8585" y="10549"/>
                </a:cubicBezTo>
                <a:lnTo>
                  <a:pt x="8585" y="10906"/>
                </a:lnTo>
                <a:lnTo>
                  <a:pt x="2275" y="10906"/>
                </a:lnTo>
                <a:lnTo>
                  <a:pt x="2275" y="10549"/>
                </a:lnTo>
                <a:cubicBezTo>
                  <a:pt x="2275" y="10442"/>
                  <a:pt x="2358" y="10371"/>
                  <a:pt x="2453" y="10371"/>
                </a:cubicBezTo>
                <a:lnTo>
                  <a:pt x="3382" y="10371"/>
                </a:lnTo>
                <a:cubicBezTo>
                  <a:pt x="3465" y="10371"/>
                  <a:pt x="3549" y="10299"/>
                  <a:pt x="3549" y="10204"/>
                </a:cubicBezTo>
                <a:cubicBezTo>
                  <a:pt x="3549" y="10121"/>
                  <a:pt x="3465" y="10049"/>
                  <a:pt x="3382" y="10049"/>
                </a:cubicBezTo>
                <a:lnTo>
                  <a:pt x="3073" y="10049"/>
                </a:lnTo>
                <a:lnTo>
                  <a:pt x="3073" y="9763"/>
                </a:lnTo>
                <a:cubicBezTo>
                  <a:pt x="3073" y="9668"/>
                  <a:pt x="3144" y="9585"/>
                  <a:pt x="3251" y="9585"/>
                </a:cubicBezTo>
                <a:close/>
                <a:moveTo>
                  <a:pt x="5454" y="0"/>
                </a:moveTo>
                <a:cubicBezTo>
                  <a:pt x="4989" y="0"/>
                  <a:pt x="4632" y="369"/>
                  <a:pt x="4632" y="822"/>
                </a:cubicBezTo>
                <a:cubicBezTo>
                  <a:pt x="4632" y="1072"/>
                  <a:pt x="4751" y="1298"/>
                  <a:pt x="4930" y="1453"/>
                </a:cubicBezTo>
                <a:lnTo>
                  <a:pt x="4930" y="1810"/>
                </a:lnTo>
                <a:lnTo>
                  <a:pt x="3894" y="1810"/>
                </a:lnTo>
                <a:cubicBezTo>
                  <a:pt x="3382" y="1810"/>
                  <a:pt x="2906" y="2024"/>
                  <a:pt x="2584" y="2370"/>
                </a:cubicBezTo>
                <a:cubicBezTo>
                  <a:pt x="2382" y="2572"/>
                  <a:pt x="2120" y="2691"/>
                  <a:pt x="1834" y="2691"/>
                </a:cubicBezTo>
                <a:lnTo>
                  <a:pt x="346" y="2691"/>
                </a:lnTo>
                <a:cubicBezTo>
                  <a:pt x="179" y="2691"/>
                  <a:pt x="48" y="2822"/>
                  <a:pt x="48" y="2989"/>
                </a:cubicBezTo>
                <a:lnTo>
                  <a:pt x="48" y="3382"/>
                </a:lnTo>
                <a:cubicBezTo>
                  <a:pt x="48" y="3536"/>
                  <a:pt x="179" y="3679"/>
                  <a:pt x="346" y="3679"/>
                </a:cubicBezTo>
                <a:lnTo>
                  <a:pt x="1263" y="3679"/>
                </a:lnTo>
                <a:lnTo>
                  <a:pt x="1" y="6477"/>
                </a:lnTo>
                <a:lnTo>
                  <a:pt x="1" y="6489"/>
                </a:lnTo>
                <a:lnTo>
                  <a:pt x="1" y="6501"/>
                </a:lnTo>
                <a:lnTo>
                  <a:pt x="1" y="6513"/>
                </a:lnTo>
                <a:lnTo>
                  <a:pt x="1" y="6537"/>
                </a:lnTo>
                <a:lnTo>
                  <a:pt x="1" y="6692"/>
                </a:lnTo>
                <a:cubicBezTo>
                  <a:pt x="1" y="7501"/>
                  <a:pt x="656" y="8168"/>
                  <a:pt x="1477" y="8168"/>
                </a:cubicBezTo>
                <a:lnTo>
                  <a:pt x="1596" y="8168"/>
                </a:lnTo>
                <a:cubicBezTo>
                  <a:pt x="2406" y="8168"/>
                  <a:pt x="3073" y="7513"/>
                  <a:pt x="3073" y="6692"/>
                </a:cubicBezTo>
                <a:lnTo>
                  <a:pt x="3073" y="6537"/>
                </a:lnTo>
                <a:lnTo>
                  <a:pt x="3073" y="6513"/>
                </a:lnTo>
                <a:lnTo>
                  <a:pt x="3073" y="6501"/>
                </a:lnTo>
                <a:lnTo>
                  <a:pt x="3073" y="6489"/>
                </a:lnTo>
                <a:lnTo>
                  <a:pt x="3073" y="6477"/>
                </a:lnTo>
                <a:lnTo>
                  <a:pt x="1811" y="3679"/>
                </a:lnTo>
                <a:lnTo>
                  <a:pt x="1930" y="3679"/>
                </a:lnTo>
                <a:cubicBezTo>
                  <a:pt x="2430" y="3679"/>
                  <a:pt x="2906" y="3465"/>
                  <a:pt x="3239" y="3120"/>
                </a:cubicBezTo>
                <a:cubicBezTo>
                  <a:pt x="3430" y="2917"/>
                  <a:pt x="3692" y="2798"/>
                  <a:pt x="3977" y="2798"/>
                </a:cubicBezTo>
                <a:lnTo>
                  <a:pt x="4942" y="2798"/>
                </a:lnTo>
                <a:lnTo>
                  <a:pt x="4942" y="9251"/>
                </a:lnTo>
                <a:lnTo>
                  <a:pt x="3275" y="9251"/>
                </a:lnTo>
                <a:cubicBezTo>
                  <a:pt x="3013" y="9251"/>
                  <a:pt x="2787" y="9478"/>
                  <a:pt x="2787" y="9752"/>
                </a:cubicBezTo>
                <a:lnTo>
                  <a:pt x="2787" y="10025"/>
                </a:lnTo>
                <a:lnTo>
                  <a:pt x="2501" y="10025"/>
                </a:lnTo>
                <a:cubicBezTo>
                  <a:pt x="2227" y="10025"/>
                  <a:pt x="2001" y="10252"/>
                  <a:pt x="2001" y="10537"/>
                </a:cubicBezTo>
                <a:lnTo>
                  <a:pt x="2001" y="11061"/>
                </a:lnTo>
                <a:cubicBezTo>
                  <a:pt x="2001" y="11145"/>
                  <a:pt x="2072" y="11216"/>
                  <a:pt x="2168" y="11216"/>
                </a:cubicBezTo>
                <a:lnTo>
                  <a:pt x="8799" y="11216"/>
                </a:lnTo>
                <a:cubicBezTo>
                  <a:pt x="8895" y="11216"/>
                  <a:pt x="8966" y="11145"/>
                  <a:pt x="8966" y="11061"/>
                </a:cubicBezTo>
                <a:lnTo>
                  <a:pt x="8966" y="10537"/>
                </a:lnTo>
                <a:cubicBezTo>
                  <a:pt x="8966" y="10252"/>
                  <a:pt x="8740" y="10025"/>
                  <a:pt x="8454" y="10025"/>
                </a:cubicBezTo>
                <a:lnTo>
                  <a:pt x="8180" y="10025"/>
                </a:lnTo>
                <a:lnTo>
                  <a:pt x="8180" y="9752"/>
                </a:lnTo>
                <a:cubicBezTo>
                  <a:pt x="8180" y="9478"/>
                  <a:pt x="7954" y="9251"/>
                  <a:pt x="7680" y="9251"/>
                </a:cubicBezTo>
                <a:lnTo>
                  <a:pt x="5978" y="9251"/>
                </a:lnTo>
                <a:lnTo>
                  <a:pt x="5978" y="4572"/>
                </a:lnTo>
                <a:cubicBezTo>
                  <a:pt x="5978" y="4477"/>
                  <a:pt x="5894" y="4406"/>
                  <a:pt x="5811" y="4406"/>
                </a:cubicBezTo>
                <a:cubicBezTo>
                  <a:pt x="5716" y="4406"/>
                  <a:pt x="5644" y="4477"/>
                  <a:pt x="5644" y="4572"/>
                </a:cubicBezTo>
                <a:lnTo>
                  <a:pt x="5644" y="9251"/>
                </a:lnTo>
                <a:lnTo>
                  <a:pt x="5240" y="9251"/>
                </a:lnTo>
                <a:lnTo>
                  <a:pt x="5240" y="2798"/>
                </a:lnTo>
                <a:lnTo>
                  <a:pt x="5644" y="2798"/>
                </a:lnTo>
                <a:lnTo>
                  <a:pt x="5644" y="3536"/>
                </a:lnTo>
                <a:cubicBezTo>
                  <a:pt x="5644" y="3632"/>
                  <a:pt x="5716" y="3703"/>
                  <a:pt x="5811" y="3703"/>
                </a:cubicBezTo>
                <a:cubicBezTo>
                  <a:pt x="5894" y="3703"/>
                  <a:pt x="5978" y="3632"/>
                  <a:pt x="5978" y="3536"/>
                </a:cubicBezTo>
                <a:lnTo>
                  <a:pt x="5978" y="2798"/>
                </a:lnTo>
                <a:lnTo>
                  <a:pt x="7002" y="2798"/>
                </a:lnTo>
                <a:cubicBezTo>
                  <a:pt x="7240" y="2798"/>
                  <a:pt x="7466" y="2905"/>
                  <a:pt x="7621" y="3060"/>
                </a:cubicBezTo>
                <a:cubicBezTo>
                  <a:pt x="8002" y="3453"/>
                  <a:pt x="8502" y="3679"/>
                  <a:pt x="9050" y="3679"/>
                </a:cubicBezTo>
                <a:lnTo>
                  <a:pt x="9097" y="3679"/>
                </a:lnTo>
                <a:lnTo>
                  <a:pt x="7835" y="6477"/>
                </a:lnTo>
                <a:lnTo>
                  <a:pt x="7835" y="6489"/>
                </a:lnTo>
                <a:lnTo>
                  <a:pt x="7835" y="6501"/>
                </a:lnTo>
                <a:lnTo>
                  <a:pt x="7835" y="6513"/>
                </a:lnTo>
                <a:lnTo>
                  <a:pt x="7835" y="6537"/>
                </a:lnTo>
                <a:lnTo>
                  <a:pt x="7835" y="6692"/>
                </a:lnTo>
                <a:cubicBezTo>
                  <a:pt x="7835" y="7501"/>
                  <a:pt x="8490" y="8168"/>
                  <a:pt x="9311" y="8168"/>
                </a:cubicBezTo>
                <a:lnTo>
                  <a:pt x="9431" y="8168"/>
                </a:lnTo>
                <a:cubicBezTo>
                  <a:pt x="10228" y="8168"/>
                  <a:pt x="10895" y="7513"/>
                  <a:pt x="10895" y="6692"/>
                </a:cubicBezTo>
                <a:lnTo>
                  <a:pt x="10895" y="6537"/>
                </a:lnTo>
                <a:lnTo>
                  <a:pt x="10895" y="6513"/>
                </a:lnTo>
                <a:lnTo>
                  <a:pt x="10895" y="6501"/>
                </a:lnTo>
                <a:lnTo>
                  <a:pt x="10895" y="6489"/>
                </a:lnTo>
                <a:lnTo>
                  <a:pt x="10895" y="6465"/>
                </a:lnTo>
                <a:lnTo>
                  <a:pt x="9633" y="3667"/>
                </a:lnTo>
                <a:lnTo>
                  <a:pt x="10562" y="3667"/>
                </a:lnTo>
                <a:cubicBezTo>
                  <a:pt x="10716" y="3667"/>
                  <a:pt x="10859" y="3536"/>
                  <a:pt x="10859" y="3370"/>
                </a:cubicBezTo>
                <a:lnTo>
                  <a:pt x="10859" y="2989"/>
                </a:lnTo>
                <a:cubicBezTo>
                  <a:pt x="10859" y="2822"/>
                  <a:pt x="10716" y="2691"/>
                  <a:pt x="10562" y="2691"/>
                </a:cubicBezTo>
                <a:lnTo>
                  <a:pt x="9073" y="2691"/>
                </a:lnTo>
                <a:cubicBezTo>
                  <a:pt x="8788" y="2691"/>
                  <a:pt x="8514" y="2572"/>
                  <a:pt x="8323" y="2370"/>
                </a:cubicBezTo>
                <a:cubicBezTo>
                  <a:pt x="8002" y="2012"/>
                  <a:pt x="7502" y="1810"/>
                  <a:pt x="7014" y="1810"/>
                </a:cubicBezTo>
                <a:lnTo>
                  <a:pt x="5978" y="1810"/>
                </a:lnTo>
                <a:lnTo>
                  <a:pt x="5978" y="1453"/>
                </a:lnTo>
                <a:cubicBezTo>
                  <a:pt x="6156" y="1310"/>
                  <a:pt x="6275" y="1072"/>
                  <a:pt x="6275" y="822"/>
                </a:cubicBezTo>
                <a:cubicBezTo>
                  <a:pt x="6275" y="358"/>
                  <a:pt x="5894" y="0"/>
                  <a:pt x="545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3C54F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0;p36">
            <a:extLst>
              <a:ext uri="{FF2B5EF4-FFF2-40B4-BE49-F238E27FC236}">
                <a16:creationId xmlns:a16="http://schemas.microsoft.com/office/drawing/2014/main" id="{C0EA747E-8D48-30D4-97FC-98A71AB2B53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37252">
            <a:off x="2051998" y="3807210"/>
            <a:ext cx="885661" cy="8842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7424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FEBD39A-7B15-F9C5-613E-5B95110EB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5400000">
            <a:off x="-1333504" y="2249850"/>
            <a:ext cx="3810319" cy="643800"/>
          </a:xfrm>
        </p:spPr>
        <p:txBody>
          <a:bodyPr/>
          <a:lstStyle/>
          <a:p>
            <a:r>
              <a:rPr lang="ru-RU" sz="3200" dirty="0"/>
              <a:t>ХАРАКТЕРИСТИКИ</a:t>
            </a:r>
            <a:endParaRPr lang="LID4096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A896C3-613E-3514-FEA4-135642B864D8}"/>
              </a:ext>
            </a:extLst>
          </p:cNvPr>
          <p:cNvSpPr txBox="1"/>
          <p:nvPr/>
        </p:nvSpPr>
        <p:spPr>
          <a:xfrm>
            <a:off x="961290" y="169977"/>
            <a:ext cx="80006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solidFill>
                  <a:schemeClr val="bg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Один из девизов:</a:t>
            </a:r>
            <a:br>
              <a:rPr lang="ru-RU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</a:br>
            <a:r>
              <a:rPr lang="ru-RU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Мы против корпораций и правительств, которые вмешиваются в Интернет.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Мы считаем, что Интернет должен быть открытым и свободным для всех.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Мы не забываем, мы не прощаем, имя нам — легион!</a:t>
            </a:r>
            <a:endParaRPr lang="LID4096" dirty="0"/>
          </a:p>
        </p:txBody>
      </p:sp>
      <p:sp>
        <p:nvSpPr>
          <p:cNvPr id="5" name="Google Shape;168;p33">
            <a:extLst>
              <a:ext uri="{FF2B5EF4-FFF2-40B4-BE49-F238E27FC236}">
                <a16:creationId xmlns:a16="http://schemas.microsoft.com/office/drawing/2014/main" id="{CA7B0CE0-49AE-F82E-106E-0B1CDDC935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1044" y="1388052"/>
            <a:ext cx="7750934" cy="34117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sym typeface="Arial"/>
              </a:rPr>
              <a:t>В своём раннем виде концепция «</a:t>
            </a:r>
            <a:r>
              <a:rPr lang="ru-RU" dirty="0" err="1">
                <a:sym typeface="Arial"/>
              </a:rPr>
              <a:t>Анонимус</a:t>
            </a:r>
            <a:r>
              <a:rPr lang="ru-RU" dirty="0">
                <a:sym typeface="Arial"/>
              </a:rPr>
              <a:t>» трактовалась как децентрализованное интернет-сообщество, действующее анонимно и </a:t>
            </a:r>
            <a:r>
              <a:rPr lang="ru-RU" dirty="0" err="1">
                <a:sym typeface="Arial"/>
              </a:rPr>
              <a:t>скоординированно</a:t>
            </a:r>
            <a:r>
              <a:rPr lang="ru-RU" dirty="0">
                <a:sym typeface="Arial"/>
              </a:rPr>
              <a:t> ради развлечений, связанных с различными мемами. Начиная с </a:t>
            </a:r>
            <a:r>
              <a:rPr lang="ru-RU" b="1" dirty="0">
                <a:solidFill>
                  <a:schemeClr val="bg1"/>
                </a:solidFill>
                <a:sym typeface="Arial"/>
              </a:rPr>
              <a:t>2008</a:t>
            </a:r>
            <a:r>
              <a:rPr lang="ru-RU" dirty="0">
                <a:sym typeface="Arial"/>
              </a:rPr>
              <a:t> года, «</a:t>
            </a:r>
            <a:r>
              <a:rPr lang="ru-RU" dirty="0" err="1">
                <a:sym typeface="Arial"/>
              </a:rPr>
              <a:t>Анонимус</a:t>
            </a:r>
            <a:r>
              <a:rPr lang="ru-RU" dirty="0">
                <a:sym typeface="Arial"/>
              </a:rPr>
              <a:t>» сильно ассоциируется с таким понятием, как совместный и международный </a:t>
            </a:r>
            <a:r>
              <a:rPr lang="ru-RU" dirty="0" err="1">
                <a:sym typeface="Arial"/>
              </a:rPr>
              <a:t>хактивизм</a:t>
            </a:r>
            <a:r>
              <a:rPr lang="ru-RU" dirty="0">
                <a:sym typeface="Arial"/>
              </a:rPr>
              <a:t>. Они провели ряд протестов и других акций в ответ на цифровые антипиратские кампании различных торгово-промышленных, </a:t>
            </a:r>
            <a:r>
              <a:rPr lang="ru-RU" dirty="0" err="1">
                <a:sym typeface="Arial"/>
              </a:rPr>
              <a:t>кинозаписывающих</a:t>
            </a:r>
            <a:r>
              <a:rPr lang="ru-RU" dirty="0">
                <a:sym typeface="Arial"/>
              </a:rPr>
              <a:t> и иных компаний. Большинство подобных акций было осуществлено неизвестными лицами или группой лиц, которые называли себя данным именем — «</a:t>
            </a:r>
            <a:r>
              <a:rPr lang="ru-RU" b="1" dirty="0" err="1">
                <a:solidFill>
                  <a:schemeClr val="bg1"/>
                </a:solidFill>
                <a:sym typeface="Arial"/>
              </a:rPr>
              <a:t>Anonymous</a:t>
            </a:r>
            <a:r>
              <a:rPr lang="ru-RU" dirty="0">
                <a:sym typeface="Arial"/>
              </a:rPr>
              <a:t>». Некоторые аналитики восхваляют «</a:t>
            </a:r>
            <a:r>
              <a:rPr lang="ru-RU" dirty="0" err="1">
                <a:sym typeface="Arial"/>
              </a:rPr>
              <a:t>Анонимус</a:t>
            </a:r>
            <a:r>
              <a:rPr lang="ru-RU" dirty="0">
                <a:sym typeface="Arial"/>
              </a:rPr>
              <a:t>» как борцов за свободу интернета, или как </a:t>
            </a:r>
            <a:r>
              <a:rPr lang="ru-RU" i="1" dirty="0">
                <a:solidFill>
                  <a:schemeClr val="bg1"/>
                </a:solidFill>
                <a:sym typeface="Arial"/>
              </a:rPr>
              <a:t>«цифрового Робина Гуда</a:t>
            </a:r>
            <a:r>
              <a:rPr lang="ru-RU" dirty="0">
                <a:sym typeface="Arial"/>
              </a:rPr>
              <a:t>», в то время как критики осуждают их как «</a:t>
            </a:r>
            <a:r>
              <a:rPr lang="ru-RU" i="1" dirty="0">
                <a:solidFill>
                  <a:schemeClr val="bg1"/>
                </a:solidFill>
                <a:sym typeface="Arial"/>
              </a:rPr>
              <a:t>анархических кибер-партизан</a:t>
            </a:r>
            <a:r>
              <a:rPr lang="ru-RU" dirty="0">
                <a:sym typeface="Arial"/>
              </a:rPr>
              <a:t>», «</a:t>
            </a:r>
            <a:r>
              <a:rPr lang="ru-RU" i="1" dirty="0">
                <a:solidFill>
                  <a:schemeClr val="bg1"/>
                </a:solidFill>
                <a:sym typeface="Arial"/>
              </a:rPr>
              <a:t>толпу </a:t>
            </a:r>
            <a:r>
              <a:rPr lang="ru-RU" i="1" dirty="0" err="1">
                <a:solidFill>
                  <a:schemeClr val="bg1"/>
                </a:solidFill>
                <a:sym typeface="Arial"/>
              </a:rPr>
              <a:t>киберлинчевателей</a:t>
            </a:r>
            <a:r>
              <a:rPr lang="ru-RU" dirty="0">
                <a:sym typeface="Arial"/>
              </a:rPr>
              <a:t>» или «</a:t>
            </a:r>
            <a:r>
              <a:rPr lang="ru-RU" i="1" dirty="0" err="1">
                <a:solidFill>
                  <a:schemeClr val="bg1"/>
                </a:solidFill>
                <a:sym typeface="Arial"/>
              </a:rPr>
              <a:t>кибертеррористов</a:t>
            </a:r>
            <a:r>
              <a:rPr lang="ru-RU" dirty="0">
                <a:sym typeface="Arial"/>
              </a:rPr>
              <a:t>».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dirty="0"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sym typeface="Arial"/>
              </a:rPr>
              <a:t>Движение «</a:t>
            </a:r>
            <a:r>
              <a:rPr lang="ru-RU" dirty="0" err="1">
                <a:sym typeface="Arial"/>
              </a:rPr>
              <a:t>Анонимус</a:t>
            </a:r>
            <a:r>
              <a:rPr lang="ru-RU" dirty="0">
                <a:sym typeface="Arial"/>
              </a:rPr>
              <a:t>» не обязательно привязано к определённым ресурсам, однако некоторые сайты тесно с ним связаны: </a:t>
            </a:r>
            <a:r>
              <a:rPr lang="ru-RU" b="1" dirty="0">
                <a:solidFill>
                  <a:schemeClr val="bg1"/>
                </a:solidFill>
                <a:sym typeface="Arial"/>
              </a:rPr>
              <a:t>4chan</a:t>
            </a:r>
            <a:r>
              <a:rPr lang="ru-RU" dirty="0">
                <a:sym typeface="Arial"/>
              </a:rPr>
              <a:t>, </a:t>
            </a:r>
            <a:r>
              <a:rPr lang="ru-RU" b="1" dirty="0" err="1">
                <a:solidFill>
                  <a:schemeClr val="bg1"/>
                </a:solidFill>
                <a:sym typeface="Arial"/>
              </a:rPr>
              <a:t>Encyclopædia</a:t>
            </a:r>
            <a:r>
              <a:rPr lang="ru-RU" b="1" dirty="0">
                <a:solidFill>
                  <a:schemeClr val="bg1"/>
                </a:solidFill>
                <a:sym typeface="Arial"/>
              </a:rPr>
              <a:t> </a:t>
            </a:r>
            <a:r>
              <a:rPr lang="ru-RU" b="1" dirty="0" err="1">
                <a:solidFill>
                  <a:schemeClr val="bg1"/>
                </a:solidFill>
                <a:sym typeface="Arial"/>
              </a:rPr>
              <a:t>Dramatica</a:t>
            </a:r>
            <a:r>
              <a:rPr lang="ru-RU" dirty="0">
                <a:sym typeface="Arial"/>
              </a:rPr>
              <a:t>, </a:t>
            </a:r>
            <a:r>
              <a:rPr lang="ru-RU" b="1" dirty="0" err="1">
                <a:solidFill>
                  <a:schemeClr val="bg1"/>
                </a:solidFill>
                <a:sym typeface="Arial"/>
              </a:rPr>
              <a:t>WikiLeaks</a:t>
            </a:r>
            <a:r>
              <a:rPr lang="ru-RU" dirty="0">
                <a:sym typeface="Arial"/>
              </a:rPr>
              <a:t>. В </a:t>
            </a:r>
            <a:r>
              <a:rPr lang="ru-RU" b="1" dirty="0">
                <a:solidFill>
                  <a:schemeClr val="bg1"/>
                </a:solidFill>
                <a:sym typeface="Arial"/>
              </a:rPr>
              <a:t>2012</a:t>
            </a:r>
            <a:r>
              <a:rPr lang="ru-RU" dirty="0">
                <a:sym typeface="Arial"/>
              </a:rPr>
              <a:t> году американский журнал </a:t>
            </a:r>
            <a:r>
              <a:rPr lang="ru-RU" b="1" dirty="0">
                <a:solidFill>
                  <a:schemeClr val="bg1"/>
                </a:solidFill>
                <a:sym typeface="Arial"/>
              </a:rPr>
              <a:t>Time</a:t>
            </a:r>
            <a:r>
              <a:rPr lang="ru-RU" dirty="0">
                <a:sym typeface="Arial"/>
              </a:rPr>
              <a:t> включил «</a:t>
            </a:r>
            <a:r>
              <a:rPr lang="ru-RU" dirty="0" err="1">
                <a:sym typeface="Arial"/>
              </a:rPr>
              <a:t>Анонимус</a:t>
            </a:r>
            <a:r>
              <a:rPr lang="ru-RU" dirty="0">
                <a:sym typeface="Arial"/>
              </a:rPr>
              <a:t>» в список ста наиболее влиятельных людей года.</a:t>
            </a:r>
            <a:endParaRPr lang="en-US" dirty="0"/>
          </a:p>
        </p:txBody>
      </p:sp>
      <p:pic>
        <p:nvPicPr>
          <p:cNvPr id="13" name="Google Shape;157;p32">
            <a:extLst>
              <a:ext uri="{FF2B5EF4-FFF2-40B4-BE49-F238E27FC236}">
                <a16:creationId xmlns:a16="http://schemas.microsoft.com/office/drawing/2014/main" id="{2C62FF7B-FA00-2793-DA3E-8A717070083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2023533" y="1103668"/>
            <a:ext cx="7404445" cy="284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57;p32">
            <a:extLst>
              <a:ext uri="{FF2B5EF4-FFF2-40B4-BE49-F238E27FC236}">
                <a16:creationId xmlns:a16="http://schemas.microsoft.com/office/drawing/2014/main" id="{8F415877-7EE3-C7E4-0F6B-0C810DB1ABD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6200000">
            <a:off x="-2598741" y="2712335"/>
            <a:ext cx="7404445" cy="284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12;p36">
            <a:extLst>
              <a:ext uri="{FF2B5EF4-FFF2-40B4-BE49-F238E27FC236}">
                <a16:creationId xmlns:a16="http://schemas.microsoft.com/office/drawing/2014/main" id="{59A11AF4-90E4-25FA-EFCC-5F0DCFE0642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19429" flipH="1">
            <a:off x="1332223" y="206648"/>
            <a:ext cx="724690" cy="752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10;p36">
            <a:extLst>
              <a:ext uri="{FF2B5EF4-FFF2-40B4-BE49-F238E27FC236}">
                <a16:creationId xmlns:a16="http://schemas.microsoft.com/office/drawing/2014/main" id="{4C4F7F07-CABB-7EF5-8153-A9480214FC2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37252">
            <a:off x="1700632" y="25467"/>
            <a:ext cx="885661" cy="88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211;p36">
            <a:extLst>
              <a:ext uri="{FF2B5EF4-FFF2-40B4-BE49-F238E27FC236}">
                <a16:creationId xmlns:a16="http://schemas.microsoft.com/office/drawing/2014/main" id="{EE1EE10D-1515-E973-0DD2-1A783A37822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487265">
            <a:off x="-276017" y="4598388"/>
            <a:ext cx="933333" cy="819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9;p36">
            <a:extLst>
              <a:ext uri="{FF2B5EF4-FFF2-40B4-BE49-F238E27FC236}">
                <a16:creationId xmlns:a16="http://schemas.microsoft.com/office/drawing/2014/main" id="{7B34B199-03C8-8F29-1103-2838938A1F6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0109201">
            <a:off x="871" y="4307968"/>
            <a:ext cx="669069" cy="7286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6877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902" y="1275615"/>
            <a:ext cx="1108444" cy="903544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7"/>
          <p:cNvSpPr txBox="1">
            <a:spLocks noGrp="1"/>
          </p:cNvSpPr>
          <p:nvPr>
            <p:ph type="title"/>
          </p:nvPr>
        </p:nvSpPr>
        <p:spPr>
          <a:xfrm rot="-5400000">
            <a:off x="-1120991" y="227341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ХРОНРОЛОГИЯ СОБЫТИЙ КОНТОРЫ</a:t>
            </a:r>
            <a:endParaRPr sz="2800" dirty="0"/>
          </a:p>
        </p:txBody>
      </p:sp>
      <p:sp>
        <p:nvSpPr>
          <p:cNvPr id="376" name="Google Shape;376;p47"/>
          <p:cNvSpPr txBox="1">
            <a:spLocks noGrp="1"/>
          </p:cNvSpPr>
          <p:nvPr>
            <p:ph type="ctrTitle" idx="4294967295"/>
          </p:nvPr>
        </p:nvSpPr>
        <p:spPr>
          <a:xfrm>
            <a:off x="1137666" y="496944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ЧАНОЛОГИЯ, 2008</a:t>
            </a:r>
            <a:endParaRPr lang="en-US" sz="1400" dirty="0"/>
          </a:p>
        </p:txBody>
      </p:sp>
      <p:sp>
        <p:nvSpPr>
          <p:cNvPr id="377" name="Google Shape;377;p47"/>
          <p:cNvSpPr txBox="1">
            <a:spLocks noGrp="1"/>
          </p:cNvSpPr>
          <p:nvPr>
            <p:ph type="subTitle" idx="4294967295"/>
          </p:nvPr>
        </p:nvSpPr>
        <p:spPr>
          <a:xfrm>
            <a:off x="1040580" y="659329"/>
            <a:ext cx="1997484" cy="7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-RU" dirty="0">
                <a:solidFill>
                  <a:schemeClr val="accent1"/>
                </a:solidFill>
              </a:rPr>
              <a:t>организованный протест против деятельности Церкви саентологии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78" name="Google Shape;378;p47"/>
          <p:cNvSpPr txBox="1">
            <a:spLocks noGrp="1"/>
          </p:cNvSpPr>
          <p:nvPr>
            <p:ph type="ctrTitle" idx="4294967295"/>
          </p:nvPr>
        </p:nvSpPr>
        <p:spPr>
          <a:xfrm>
            <a:off x="5163672" y="512952"/>
            <a:ext cx="2102703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MEDAUPLOAD, 2012</a:t>
            </a:r>
            <a:endParaRPr sz="1400" dirty="0"/>
          </a:p>
        </p:txBody>
      </p:sp>
      <p:sp>
        <p:nvSpPr>
          <p:cNvPr id="379" name="Google Shape;379;p47"/>
          <p:cNvSpPr txBox="1">
            <a:spLocks noGrp="1"/>
          </p:cNvSpPr>
          <p:nvPr>
            <p:ph type="subTitle" idx="4294967295"/>
          </p:nvPr>
        </p:nvSpPr>
        <p:spPr>
          <a:xfrm>
            <a:off x="5238395" y="742522"/>
            <a:ext cx="1835623" cy="6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-RU" dirty="0"/>
              <a:t>к</a:t>
            </a:r>
            <a:r>
              <a:rPr lang="ru-RU" dirty="0">
                <a:solidFill>
                  <a:schemeClr val="accent1"/>
                </a:solidFill>
              </a:rPr>
              <a:t>рупнейшая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ru-RU" dirty="0" err="1">
                <a:solidFill>
                  <a:schemeClr val="accent1"/>
                </a:solidFill>
              </a:rPr>
              <a:t>DDoS</a:t>
            </a:r>
            <a:r>
              <a:rPr lang="ru-RU" dirty="0">
                <a:solidFill>
                  <a:schemeClr val="accent1"/>
                </a:solidFill>
              </a:rPr>
              <a:t>-атака с применением LOIC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80" name="Google Shape;380;p47"/>
          <p:cNvSpPr txBox="1">
            <a:spLocks noGrp="1"/>
          </p:cNvSpPr>
          <p:nvPr>
            <p:ph type="ctrTitle" idx="4294967295"/>
          </p:nvPr>
        </p:nvSpPr>
        <p:spPr>
          <a:xfrm>
            <a:off x="3075163" y="360776"/>
            <a:ext cx="1906500" cy="3082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РАСПЛАТА, 2010</a:t>
            </a:r>
            <a:endParaRPr lang="en-US" sz="1400" dirty="0"/>
          </a:p>
        </p:txBody>
      </p:sp>
      <p:sp>
        <p:nvSpPr>
          <p:cNvPr id="381" name="Google Shape;381;p47"/>
          <p:cNvSpPr txBox="1">
            <a:spLocks noGrp="1"/>
          </p:cNvSpPr>
          <p:nvPr>
            <p:ph type="subTitle" idx="4294967295"/>
          </p:nvPr>
        </p:nvSpPr>
        <p:spPr>
          <a:xfrm>
            <a:off x="2724490" y="565491"/>
            <a:ext cx="2710218" cy="7970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-RU" dirty="0">
                <a:solidFill>
                  <a:schemeClr val="accent1"/>
                </a:solidFill>
              </a:rPr>
              <a:t>серия атак на сайты, продвигающие законы об авторском праве. продолжение </a:t>
            </a:r>
            <a:r>
              <a:rPr lang="ru-RU" dirty="0"/>
              <a:t>после </a:t>
            </a:r>
            <a:r>
              <a:rPr lang="ru-RU" dirty="0">
                <a:solidFill>
                  <a:schemeClr val="accent1"/>
                </a:solidFill>
              </a:rPr>
              <a:t>ареста Ассанжа.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82" name="Google Shape;382;p47"/>
          <p:cNvSpPr txBox="1">
            <a:spLocks noGrp="1"/>
          </p:cNvSpPr>
          <p:nvPr>
            <p:ph type="ctrTitle" idx="4294967295"/>
          </p:nvPr>
        </p:nvSpPr>
        <p:spPr>
          <a:xfrm>
            <a:off x="6954983" y="305154"/>
            <a:ext cx="2102702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OPYOUNGBUSTARD, 2012</a:t>
            </a:r>
          </a:p>
        </p:txBody>
      </p:sp>
      <p:sp>
        <p:nvSpPr>
          <p:cNvPr id="383" name="Google Shape;383;p47"/>
          <p:cNvSpPr txBox="1">
            <a:spLocks noGrp="1"/>
          </p:cNvSpPr>
          <p:nvPr>
            <p:ph type="subTitle" idx="4294967295"/>
          </p:nvPr>
        </p:nvSpPr>
        <p:spPr>
          <a:xfrm>
            <a:off x="7083011" y="669010"/>
            <a:ext cx="1680763" cy="7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-RU" dirty="0"/>
              <a:t>слив информации о коррупционных схемах </a:t>
            </a:r>
            <a:r>
              <a:rPr lang="ru-RU" dirty="0" err="1"/>
              <a:t>росмолодежи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10A8D65-7BA7-824D-3137-75EF06613DE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098" l="0" r="100000"/>
                    </a14:imgEffect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33368" y="1441810"/>
            <a:ext cx="497600" cy="674525"/>
          </a:xfrm>
          <a:prstGeom prst="rect">
            <a:avLst/>
          </a:prstGeom>
        </p:spPr>
      </p:pic>
      <p:pic>
        <p:nvPicPr>
          <p:cNvPr id="49" name="Google Shape;373;p47">
            <a:extLst>
              <a:ext uri="{FF2B5EF4-FFF2-40B4-BE49-F238E27FC236}">
                <a16:creationId xmlns:a16="http://schemas.microsoft.com/office/drawing/2014/main" id="{21727DD1-6C00-44F5-6472-E454CE14CCE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0386" y="1275615"/>
            <a:ext cx="1108444" cy="90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C892E5D-F335-C100-4B6F-7A37129BDF3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99890">
                        <a14:foregroundMark x1="15789" y1="88047" x2="92982" y2="83281"/>
                        <a14:foregroundMark x1="7018" y1="83438" x2="28947" y2="77031"/>
                        <a14:foregroundMark x1="76754" y1="62891" x2="98465" y2="79844"/>
                        <a14:foregroundMark x1="5154" y1="85938" x2="39145" y2="98750"/>
                        <a14:foregroundMark x1="58333" y1="97578" x2="95943" y2="864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56596" y="1449410"/>
            <a:ext cx="454462" cy="651938"/>
          </a:xfrm>
          <a:prstGeom prst="rect">
            <a:avLst/>
          </a:prstGeom>
        </p:spPr>
      </p:pic>
      <p:pic>
        <p:nvPicPr>
          <p:cNvPr id="53" name="Google Shape;373;p47">
            <a:extLst>
              <a:ext uri="{FF2B5EF4-FFF2-40B4-BE49-F238E27FC236}">
                <a16:creationId xmlns:a16="http://schemas.microsoft.com/office/drawing/2014/main" id="{FA17C948-5A27-7C09-B621-1B927182959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0497" y="1327300"/>
            <a:ext cx="1108444" cy="90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ACFF77B-E029-0728-7BC0-C4A762519B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73889" l="24643" r="7642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36480" y="1641680"/>
            <a:ext cx="916477" cy="589164"/>
          </a:xfrm>
          <a:prstGeom prst="rect">
            <a:avLst/>
          </a:prstGeom>
        </p:spPr>
      </p:pic>
      <p:pic>
        <p:nvPicPr>
          <p:cNvPr id="59" name="Google Shape;373;p47">
            <a:extLst>
              <a:ext uri="{FF2B5EF4-FFF2-40B4-BE49-F238E27FC236}">
                <a16:creationId xmlns:a16="http://schemas.microsoft.com/office/drawing/2014/main" id="{6FC69BC8-A6D3-91E6-CB9F-55ED48ADEA6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6817" y="1327300"/>
            <a:ext cx="1108444" cy="90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BD73495-F7F2-0966-1F65-2EB0AC8E37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72688">
            <a:off x="7334310" y="1451396"/>
            <a:ext cx="1178163" cy="833919"/>
          </a:xfrm>
          <a:prstGeom prst="rect">
            <a:avLst/>
          </a:prstGeom>
        </p:spPr>
      </p:pic>
      <p:pic>
        <p:nvPicPr>
          <p:cNvPr id="64" name="Google Shape;373;p47">
            <a:extLst>
              <a:ext uri="{FF2B5EF4-FFF2-40B4-BE49-F238E27FC236}">
                <a16:creationId xmlns:a16="http://schemas.microsoft.com/office/drawing/2014/main" id="{FB1BE1B3-3D4A-257A-1F1A-EF7525DB5D9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440386" y="2571749"/>
            <a:ext cx="1108444" cy="90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373;p47">
            <a:extLst>
              <a:ext uri="{FF2B5EF4-FFF2-40B4-BE49-F238E27FC236}">
                <a16:creationId xmlns:a16="http://schemas.microsoft.com/office/drawing/2014/main" id="{F79640C9-864D-A144-6052-438E0A94017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369169" y="2571750"/>
            <a:ext cx="1108444" cy="90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373;p47">
            <a:extLst>
              <a:ext uri="{FF2B5EF4-FFF2-40B4-BE49-F238E27FC236}">
                <a16:creationId xmlns:a16="http://schemas.microsoft.com/office/drawing/2014/main" id="{34826849-4DC1-CE9B-0EF1-D7EF5D405F6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427946" y="2571749"/>
            <a:ext cx="1108444" cy="90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373;p47">
            <a:extLst>
              <a:ext uri="{FF2B5EF4-FFF2-40B4-BE49-F238E27FC236}">
                <a16:creationId xmlns:a16="http://schemas.microsoft.com/office/drawing/2014/main" id="{51F1D1E7-BCB9-88BD-6178-CFB4982F733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540497" y="2571750"/>
            <a:ext cx="1108444" cy="90354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382;p47">
            <a:extLst>
              <a:ext uri="{FF2B5EF4-FFF2-40B4-BE49-F238E27FC236}">
                <a16:creationId xmlns:a16="http://schemas.microsoft.com/office/drawing/2014/main" id="{0DA58EB7-C7CB-7C8D-647B-464D2BFA5916}"/>
              </a:ext>
            </a:extLst>
          </p:cNvPr>
          <p:cNvSpPr txBox="1">
            <a:spLocks/>
          </p:cNvSpPr>
          <p:nvPr/>
        </p:nvSpPr>
        <p:spPr>
          <a:xfrm>
            <a:off x="6889688" y="4014603"/>
            <a:ext cx="2102702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2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r>
              <a:rPr lang="ru-RU" sz="1400" dirty="0"/>
              <a:t>КИБЕРВОЙНА В РОССИЕЙ</a:t>
            </a:r>
            <a:r>
              <a:rPr lang="en-US" sz="1400" dirty="0"/>
              <a:t>, 20</a:t>
            </a:r>
            <a:r>
              <a:rPr lang="ru-RU" sz="1400" dirty="0"/>
              <a:t>22</a:t>
            </a:r>
            <a:endParaRPr lang="en-US" sz="1400" dirty="0"/>
          </a:p>
        </p:txBody>
      </p:sp>
      <p:sp>
        <p:nvSpPr>
          <p:cNvPr id="72" name="Google Shape;383;p47">
            <a:extLst>
              <a:ext uri="{FF2B5EF4-FFF2-40B4-BE49-F238E27FC236}">
                <a16:creationId xmlns:a16="http://schemas.microsoft.com/office/drawing/2014/main" id="{41AB1B03-BDBB-A68E-62CE-095F346FC162}"/>
              </a:ext>
            </a:extLst>
          </p:cNvPr>
          <p:cNvSpPr txBox="1">
            <a:spLocks/>
          </p:cNvSpPr>
          <p:nvPr/>
        </p:nvSpPr>
        <p:spPr>
          <a:xfrm>
            <a:off x="6997564" y="3455747"/>
            <a:ext cx="1983667" cy="7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Work Sans Light"/>
              <a:buNone/>
            </a:pPr>
            <a:r>
              <a:rPr lang="ru-RU" dirty="0"/>
              <a:t>антивоенные акции протестов на государственных сайтах 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5CC9A48-B06B-3C33-6B2D-38B3A8EF89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01491" y="2594538"/>
            <a:ext cx="643800" cy="643800"/>
          </a:xfrm>
          <a:prstGeom prst="rect">
            <a:avLst/>
          </a:prstGeom>
        </p:spPr>
      </p:pic>
      <p:sp>
        <p:nvSpPr>
          <p:cNvPr id="75" name="Google Shape;382;p47">
            <a:extLst>
              <a:ext uri="{FF2B5EF4-FFF2-40B4-BE49-F238E27FC236}">
                <a16:creationId xmlns:a16="http://schemas.microsoft.com/office/drawing/2014/main" id="{AF337E11-D62D-302C-793E-E0CBA0EA25D7}"/>
              </a:ext>
            </a:extLst>
          </p:cNvPr>
          <p:cNvSpPr txBox="1">
            <a:spLocks/>
          </p:cNvSpPr>
          <p:nvPr/>
        </p:nvSpPr>
        <p:spPr>
          <a:xfrm>
            <a:off x="5163673" y="4017523"/>
            <a:ext cx="2102702" cy="314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2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r>
              <a:rPr lang="ru-RU" sz="1400" dirty="0"/>
              <a:t>ПАРИЖ</a:t>
            </a:r>
            <a:r>
              <a:rPr lang="en-US" sz="1400" dirty="0"/>
              <a:t>, 20</a:t>
            </a:r>
            <a:r>
              <a:rPr lang="ru-RU" sz="1400" dirty="0"/>
              <a:t>15</a:t>
            </a:r>
            <a:endParaRPr lang="en-US" sz="1400" dirty="0"/>
          </a:p>
        </p:txBody>
      </p:sp>
      <p:sp>
        <p:nvSpPr>
          <p:cNvPr id="76" name="Google Shape;383;p47">
            <a:extLst>
              <a:ext uri="{FF2B5EF4-FFF2-40B4-BE49-F238E27FC236}">
                <a16:creationId xmlns:a16="http://schemas.microsoft.com/office/drawing/2014/main" id="{5805BFAE-4D25-7715-B750-C33D31D75FF4}"/>
              </a:ext>
            </a:extLst>
          </p:cNvPr>
          <p:cNvSpPr txBox="1">
            <a:spLocks/>
          </p:cNvSpPr>
          <p:nvPr/>
        </p:nvSpPr>
        <p:spPr>
          <a:xfrm>
            <a:off x="5244380" y="3480015"/>
            <a:ext cx="1835623" cy="7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Work Sans Light"/>
              <a:buNone/>
            </a:pPr>
            <a:r>
              <a:rPr lang="ru-RU" dirty="0"/>
              <a:t>взлом и публикация 5000 аккаунтов членов ИГИЛ</a:t>
            </a:r>
          </a:p>
        </p:txBody>
      </p:sp>
      <p:sp>
        <p:nvSpPr>
          <p:cNvPr id="77" name="Google Shape;382;p47">
            <a:extLst>
              <a:ext uri="{FF2B5EF4-FFF2-40B4-BE49-F238E27FC236}">
                <a16:creationId xmlns:a16="http://schemas.microsoft.com/office/drawing/2014/main" id="{B5E6CC1D-164C-D03B-B31B-9E26F9219EEF}"/>
              </a:ext>
            </a:extLst>
          </p:cNvPr>
          <p:cNvSpPr txBox="1">
            <a:spLocks/>
          </p:cNvSpPr>
          <p:nvPr/>
        </p:nvSpPr>
        <p:spPr>
          <a:xfrm>
            <a:off x="3038064" y="4014603"/>
            <a:ext cx="2102702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2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r>
              <a:rPr lang="ru-RU" sz="1400" dirty="0"/>
              <a:t>ИЗРАИЛЬ</a:t>
            </a:r>
            <a:r>
              <a:rPr lang="en-US" sz="1400" dirty="0"/>
              <a:t>, 20</a:t>
            </a:r>
            <a:r>
              <a:rPr lang="ru-RU" sz="1400" dirty="0"/>
              <a:t>13</a:t>
            </a:r>
            <a:endParaRPr lang="en-US" sz="1400" dirty="0"/>
          </a:p>
        </p:txBody>
      </p:sp>
      <p:sp>
        <p:nvSpPr>
          <p:cNvPr id="78" name="Google Shape;383;p47">
            <a:extLst>
              <a:ext uri="{FF2B5EF4-FFF2-40B4-BE49-F238E27FC236}">
                <a16:creationId xmlns:a16="http://schemas.microsoft.com/office/drawing/2014/main" id="{6DBD2EB3-BC81-A3AC-2738-10E4DF765DBE}"/>
              </a:ext>
            </a:extLst>
          </p:cNvPr>
          <p:cNvSpPr txBox="1">
            <a:spLocks/>
          </p:cNvSpPr>
          <p:nvPr/>
        </p:nvSpPr>
        <p:spPr>
          <a:xfrm>
            <a:off x="3136124" y="3476152"/>
            <a:ext cx="1983667" cy="7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Work Sans Light"/>
              <a:buNone/>
            </a:pPr>
            <a:r>
              <a:rPr lang="ru-RU" dirty="0" err="1"/>
              <a:t>ответка</a:t>
            </a:r>
            <a:r>
              <a:rPr lang="ru-RU" dirty="0"/>
              <a:t> на </a:t>
            </a:r>
            <a:r>
              <a:rPr lang="en-US" dirty="0"/>
              <a:t>“</a:t>
            </a:r>
            <a:r>
              <a:rPr lang="ru-RU" dirty="0"/>
              <a:t>Облачный столп</a:t>
            </a:r>
            <a:r>
              <a:rPr lang="en-US" dirty="0"/>
              <a:t>”</a:t>
            </a:r>
            <a:r>
              <a:rPr lang="ru-RU" dirty="0"/>
              <a:t>, ущерб от атак на 3 млрд </a:t>
            </a:r>
            <a:r>
              <a:rPr lang="en-US" dirty="0"/>
              <a:t>$</a:t>
            </a:r>
            <a:endParaRPr lang="ru-RU" dirty="0"/>
          </a:p>
        </p:txBody>
      </p:sp>
      <p:sp>
        <p:nvSpPr>
          <p:cNvPr id="79" name="Google Shape;382;p47">
            <a:extLst>
              <a:ext uri="{FF2B5EF4-FFF2-40B4-BE49-F238E27FC236}">
                <a16:creationId xmlns:a16="http://schemas.microsoft.com/office/drawing/2014/main" id="{EEBAA579-1DB3-6DD3-44E4-6FCF9904E0A9}"/>
              </a:ext>
            </a:extLst>
          </p:cNvPr>
          <p:cNvSpPr txBox="1">
            <a:spLocks/>
          </p:cNvSpPr>
          <p:nvPr/>
        </p:nvSpPr>
        <p:spPr>
          <a:xfrm>
            <a:off x="965537" y="4034150"/>
            <a:ext cx="2102702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2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r>
              <a:rPr lang="en-US" sz="1400" dirty="0" err="1"/>
              <a:t>SaveTheArctic</a:t>
            </a:r>
            <a:r>
              <a:rPr lang="en-US" sz="1400" dirty="0"/>
              <a:t>, 20</a:t>
            </a:r>
            <a:r>
              <a:rPr lang="ru-RU" sz="1400" dirty="0"/>
              <a:t>22</a:t>
            </a:r>
            <a:endParaRPr lang="en-US" sz="1400" dirty="0"/>
          </a:p>
        </p:txBody>
      </p:sp>
      <p:sp>
        <p:nvSpPr>
          <p:cNvPr id="80" name="Google Shape;383;p47">
            <a:extLst>
              <a:ext uri="{FF2B5EF4-FFF2-40B4-BE49-F238E27FC236}">
                <a16:creationId xmlns:a16="http://schemas.microsoft.com/office/drawing/2014/main" id="{09E5053D-F1CA-B819-47F1-32CADD600784}"/>
              </a:ext>
            </a:extLst>
          </p:cNvPr>
          <p:cNvSpPr txBox="1">
            <a:spLocks/>
          </p:cNvSpPr>
          <p:nvPr/>
        </p:nvSpPr>
        <p:spPr>
          <a:xfrm>
            <a:off x="1073413" y="3475294"/>
            <a:ext cx="1983667" cy="7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Work Sans Light"/>
              <a:buNone/>
            </a:pPr>
            <a:r>
              <a:rPr lang="ru-RU" dirty="0"/>
              <a:t>компаний Exxon Mobil, Shell, BP, Газпром и Роснефть.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E792901-DBF1-FF12-04B8-0BCBF504917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24824" y="2684693"/>
            <a:ext cx="626777" cy="470083"/>
          </a:xfrm>
          <a:prstGeom prst="rect">
            <a:avLst/>
          </a:prstGeom>
        </p:spPr>
      </p:pic>
      <p:grpSp>
        <p:nvGrpSpPr>
          <p:cNvPr id="83" name="Google Shape;12463;p83">
            <a:extLst>
              <a:ext uri="{FF2B5EF4-FFF2-40B4-BE49-F238E27FC236}">
                <a16:creationId xmlns:a16="http://schemas.microsoft.com/office/drawing/2014/main" id="{2AEA5CFE-C5A6-4EEF-5509-34B924E396A7}"/>
              </a:ext>
            </a:extLst>
          </p:cNvPr>
          <p:cNvGrpSpPr/>
          <p:nvPr/>
        </p:nvGrpSpPr>
        <p:grpSpPr>
          <a:xfrm>
            <a:off x="1808232" y="2783497"/>
            <a:ext cx="347872" cy="347488"/>
            <a:chOff x="5246797" y="1500658"/>
            <a:chExt cx="347872" cy="347488"/>
          </a:xfrm>
        </p:grpSpPr>
        <p:sp>
          <p:nvSpPr>
            <p:cNvPr id="84" name="Google Shape;12464;p83">
              <a:extLst>
                <a:ext uri="{FF2B5EF4-FFF2-40B4-BE49-F238E27FC236}">
                  <a16:creationId xmlns:a16="http://schemas.microsoft.com/office/drawing/2014/main" id="{E2249D1E-DDC8-E71B-54D1-E0B64A11E758}"/>
                </a:ext>
              </a:extLst>
            </p:cNvPr>
            <p:cNvSpPr/>
            <p:nvPr/>
          </p:nvSpPr>
          <p:spPr>
            <a:xfrm>
              <a:off x="5246797" y="1500658"/>
              <a:ext cx="347872" cy="347488"/>
            </a:xfrm>
            <a:custGeom>
              <a:avLst/>
              <a:gdLst/>
              <a:ahLst/>
              <a:cxnLst/>
              <a:rect l="l" t="t" r="r" b="b"/>
              <a:pathLst>
                <a:path w="10871" h="10859" extrusionOk="0">
                  <a:moveTo>
                    <a:pt x="2024" y="989"/>
                  </a:moveTo>
                  <a:cubicBezTo>
                    <a:pt x="2441" y="989"/>
                    <a:pt x="2822" y="1251"/>
                    <a:pt x="2977" y="1620"/>
                  </a:cubicBezTo>
                  <a:cubicBezTo>
                    <a:pt x="2560" y="1834"/>
                    <a:pt x="2179" y="2120"/>
                    <a:pt x="1834" y="2453"/>
                  </a:cubicBezTo>
                  <a:cubicBezTo>
                    <a:pt x="1703" y="2584"/>
                    <a:pt x="1572" y="2715"/>
                    <a:pt x="1453" y="2870"/>
                  </a:cubicBezTo>
                  <a:cubicBezTo>
                    <a:pt x="1167" y="2679"/>
                    <a:pt x="1001" y="2358"/>
                    <a:pt x="1001" y="2024"/>
                  </a:cubicBezTo>
                  <a:cubicBezTo>
                    <a:pt x="1001" y="1453"/>
                    <a:pt x="1465" y="989"/>
                    <a:pt x="2024" y="989"/>
                  </a:cubicBezTo>
                  <a:close/>
                  <a:moveTo>
                    <a:pt x="2024" y="310"/>
                  </a:moveTo>
                  <a:cubicBezTo>
                    <a:pt x="2715" y="310"/>
                    <a:pt x="3322" y="715"/>
                    <a:pt x="3608" y="1334"/>
                  </a:cubicBezTo>
                  <a:cubicBezTo>
                    <a:pt x="3489" y="1382"/>
                    <a:pt x="3382" y="1429"/>
                    <a:pt x="3275" y="1465"/>
                  </a:cubicBezTo>
                  <a:cubicBezTo>
                    <a:pt x="3072" y="977"/>
                    <a:pt x="2572" y="667"/>
                    <a:pt x="2036" y="667"/>
                  </a:cubicBezTo>
                  <a:cubicBezTo>
                    <a:pt x="1298" y="667"/>
                    <a:pt x="691" y="1274"/>
                    <a:pt x="691" y="2013"/>
                  </a:cubicBezTo>
                  <a:cubicBezTo>
                    <a:pt x="691" y="2465"/>
                    <a:pt x="893" y="2870"/>
                    <a:pt x="1251" y="3120"/>
                  </a:cubicBezTo>
                  <a:cubicBezTo>
                    <a:pt x="1179" y="3227"/>
                    <a:pt x="1120" y="3310"/>
                    <a:pt x="1048" y="3418"/>
                  </a:cubicBezTo>
                  <a:cubicBezTo>
                    <a:pt x="596" y="3108"/>
                    <a:pt x="310" y="2584"/>
                    <a:pt x="310" y="2024"/>
                  </a:cubicBezTo>
                  <a:cubicBezTo>
                    <a:pt x="310" y="1084"/>
                    <a:pt x="1096" y="310"/>
                    <a:pt x="2024" y="310"/>
                  </a:cubicBezTo>
                  <a:close/>
                  <a:moveTo>
                    <a:pt x="8847" y="310"/>
                  </a:moveTo>
                  <a:cubicBezTo>
                    <a:pt x="9787" y="310"/>
                    <a:pt x="10561" y="1084"/>
                    <a:pt x="10561" y="2024"/>
                  </a:cubicBezTo>
                  <a:cubicBezTo>
                    <a:pt x="10561" y="2584"/>
                    <a:pt x="10276" y="3108"/>
                    <a:pt x="9823" y="3418"/>
                  </a:cubicBezTo>
                  <a:cubicBezTo>
                    <a:pt x="9764" y="3310"/>
                    <a:pt x="9692" y="3215"/>
                    <a:pt x="9621" y="3120"/>
                  </a:cubicBezTo>
                  <a:cubicBezTo>
                    <a:pt x="9978" y="2870"/>
                    <a:pt x="10180" y="2465"/>
                    <a:pt x="10180" y="2024"/>
                  </a:cubicBezTo>
                  <a:cubicBezTo>
                    <a:pt x="10180" y="1846"/>
                    <a:pt x="10156" y="1667"/>
                    <a:pt x="10073" y="1501"/>
                  </a:cubicBezTo>
                  <a:cubicBezTo>
                    <a:pt x="10054" y="1442"/>
                    <a:pt x="9977" y="1399"/>
                    <a:pt x="9911" y="1399"/>
                  </a:cubicBezTo>
                  <a:cubicBezTo>
                    <a:pt x="9897" y="1399"/>
                    <a:pt x="9883" y="1401"/>
                    <a:pt x="9871" y="1405"/>
                  </a:cubicBezTo>
                  <a:cubicBezTo>
                    <a:pt x="9799" y="1441"/>
                    <a:pt x="9752" y="1536"/>
                    <a:pt x="9775" y="1620"/>
                  </a:cubicBezTo>
                  <a:cubicBezTo>
                    <a:pt x="9835" y="1751"/>
                    <a:pt x="9859" y="1882"/>
                    <a:pt x="9859" y="2013"/>
                  </a:cubicBezTo>
                  <a:cubicBezTo>
                    <a:pt x="9859" y="2358"/>
                    <a:pt x="9692" y="2667"/>
                    <a:pt x="9406" y="2870"/>
                  </a:cubicBezTo>
                  <a:cubicBezTo>
                    <a:pt x="9287" y="2715"/>
                    <a:pt x="9156" y="2584"/>
                    <a:pt x="9025" y="2453"/>
                  </a:cubicBezTo>
                  <a:cubicBezTo>
                    <a:pt x="8680" y="2120"/>
                    <a:pt x="8287" y="1834"/>
                    <a:pt x="7870" y="1620"/>
                  </a:cubicBezTo>
                  <a:cubicBezTo>
                    <a:pt x="8037" y="1239"/>
                    <a:pt x="8406" y="989"/>
                    <a:pt x="8835" y="989"/>
                  </a:cubicBezTo>
                  <a:cubicBezTo>
                    <a:pt x="9013" y="989"/>
                    <a:pt x="9204" y="1036"/>
                    <a:pt x="9347" y="1143"/>
                  </a:cubicBezTo>
                  <a:cubicBezTo>
                    <a:pt x="9373" y="1154"/>
                    <a:pt x="9400" y="1160"/>
                    <a:pt x="9426" y="1160"/>
                  </a:cubicBezTo>
                  <a:cubicBezTo>
                    <a:pt x="9485" y="1160"/>
                    <a:pt x="9540" y="1133"/>
                    <a:pt x="9573" y="1084"/>
                  </a:cubicBezTo>
                  <a:cubicBezTo>
                    <a:pt x="9621" y="1001"/>
                    <a:pt x="9585" y="905"/>
                    <a:pt x="9514" y="858"/>
                  </a:cubicBezTo>
                  <a:cubicBezTo>
                    <a:pt x="9299" y="739"/>
                    <a:pt x="9061" y="667"/>
                    <a:pt x="8835" y="667"/>
                  </a:cubicBezTo>
                  <a:cubicBezTo>
                    <a:pt x="8299" y="667"/>
                    <a:pt x="7799" y="977"/>
                    <a:pt x="7597" y="1465"/>
                  </a:cubicBezTo>
                  <a:cubicBezTo>
                    <a:pt x="7489" y="1417"/>
                    <a:pt x="7370" y="1382"/>
                    <a:pt x="7263" y="1334"/>
                  </a:cubicBezTo>
                  <a:cubicBezTo>
                    <a:pt x="7537" y="727"/>
                    <a:pt x="8156" y="310"/>
                    <a:pt x="8847" y="310"/>
                  </a:cubicBezTo>
                  <a:close/>
                  <a:moveTo>
                    <a:pt x="5430" y="1322"/>
                  </a:moveTo>
                  <a:cubicBezTo>
                    <a:pt x="6716" y="1322"/>
                    <a:pt x="7906" y="1798"/>
                    <a:pt x="8811" y="2679"/>
                  </a:cubicBezTo>
                  <a:cubicBezTo>
                    <a:pt x="9704" y="3548"/>
                    <a:pt x="10216" y="4715"/>
                    <a:pt x="10216" y="5930"/>
                  </a:cubicBezTo>
                  <a:cubicBezTo>
                    <a:pt x="10216" y="7168"/>
                    <a:pt x="9728" y="8311"/>
                    <a:pt x="8811" y="9192"/>
                  </a:cubicBezTo>
                  <a:cubicBezTo>
                    <a:pt x="7906" y="10073"/>
                    <a:pt x="6716" y="10549"/>
                    <a:pt x="5430" y="10549"/>
                  </a:cubicBezTo>
                  <a:cubicBezTo>
                    <a:pt x="4156" y="10549"/>
                    <a:pt x="2965" y="10073"/>
                    <a:pt x="2060" y="9192"/>
                  </a:cubicBezTo>
                  <a:cubicBezTo>
                    <a:pt x="1167" y="8323"/>
                    <a:pt x="655" y="7168"/>
                    <a:pt x="655" y="5930"/>
                  </a:cubicBezTo>
                  <a:cubicBezTo>
                    <a:pt x="655" y="4703"/>
                    <a:pt x="1143" y="3548"/>
                    <a:pt x="2060" y="2679"/>
                  </a:cubicBezTo>
                  <a:cubicBezTo>
                    <a:pt x="2965" y="1798"/>
                    <a:pt x="4156" y="1322"/>
                    <a:pt x="5430" y="1322"/>
                  </a:cubicBezTo>
                  <a:close/>
                  <a:moveTo>
                    <a:pt x="2024" y="0"/>
                  </a:moveTo>
                  <a:cubicBezTo>
                    <a:pt x="917" y="0"/>
                    <a:pt x="0" y="905"/>
                    <a:pt x="0" y="2024"/>
                  </a:cubicBezTo>
                  <a:cubicBezTo>
                    <a:pt x="0" y="2691"/>
                    <a:pt x="346" y="3334"/>
                    <a:pt x="893" y="3703"/>
                  </a:cubicBezTo>
                  <a:cubicBezTo>
                    <a:pt x="536" y="4382"/>
                    <a:pt x="346" y="5144"/>
                    <a:pt x="346" y="5930"/>
                  </a:cubicBezTo>
                  <a:cubicBezTo>
                    <a:pt x="346" y="7239"/>
                    <a:pt x="881" y="8490"/>
                    <a:pt x="1834" y="9418"/>
                  </a:cubicBezTo>
                  <a:cubicBezTo>
                    <a:pt x="2798" y="10335"/>
                    <a:pt x="4072" y="10859"/>
                    <a:pt x="5442" y="10859"/>
                  </a:cubicBezTo>
                  <a:cubicBezTo>
                    <a:pt x="6811" y="10859"/>
                    <a:pt x="8073" y="10359"/>
                    <a:pt x="9037" y="9418"/>
                  </a:cubicBezTo>
                  <a:cubicBezTo>
                    <a:pt x="10002" y="8490"/>
                    <a:pt x="10526" y="7239"/>
                    <a:pt x="10526" y="5930"/>
                  </a:cubicBezTo>
                  <a:cubicBezTo>
                    <a:pt x="10526" y="5144"/>
                    <a:pt x="10335" y="4382"/>
                    <a:pt x="9978" y="3703"/>
                  </a:cubicBezTo>
                  <a:cubicBezTo>
                    <a:pt x="10526" y="3322"/>
                    <a:pt x="10871" y="2703"/>
                    <a:pt x="10871" y="2024"/>
                  </a:cubicBezTo>
                  <a:cubicBezTo>
                    <a:pt x="10871" y="905"/>
                    <a:pt x="9966" y="0"/>
                    <a:pt x="8847" y="0"/>
                  </a:cubicBezTo>
                  <a:cubicBezTo>
                    <a:pt x="8025" y="0"/>
                    <a:pt x="7287" y="489"/>
                    <a:pt x="6966" y="1251"/>
                  </a:cubicBezTo>
                  <a:cubicBezTo>
                    <a:pt x="6477" y="1096"/>
                    <a:pt x="5977" y="1024"/>
                    <a:pt x="5442" y="1024"/>
                  </a:cubicBezTo>
                  <a:cubicBezTo>
                    <a:pt x="4918" y="1024"/>
                    <a:pt x="4394" y="1096"/>
                    <a:pt x="3906" y="1251"/>
                  </a:cubicBezTo>
                  <a:cubicBezTo>
                    <a:pt x="3596" y="500"/>
                    <a:pt x="2846" y="0"/>
                    <a:pt x="20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3C54F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465;p83">
              <a:extLst>
                <a:ext uri="{FF2B5EF4-FFF2-40B4-BE49-F238E27FC236}">
                  <a16:creationId xmlns:a16="http://schemas.microsoft.com/office/drawing/2014/main" id="{EA2C3FA8-105A-3F9C-E278-34C2584072A8}"/>
                </a:ext>
              </a:extLst>
            </p:cNvPr>
            <p:cNvSpPr/>
            <p:nvPr/>
          </p:nvSpPr>
          <p:spPr>
            <a:xfrm>
              <a:off x="5333677" y="1663346"/>
              <a:ext cx="43456" cy="48032"/>
            </a:xfrm>
            <a:custGeom>
              <a:avLst/>
              <a:gdLst/>
              <a:ahLst/>
              <a:cxnLst/>
              <a:rect l="l" t="t" r="r" b="b"/>
              <a:pathLst>
                <a:path w="1358" h="1501" extrusionOk="0">
                  <a:moveTo>
                    <a:pt x="667" y="0"/>
                  </a:moveTo>
                  <a:cubicBezTo>
                    <a:pt x="298" y="0"/>
                    <a:pt x="0" y="298"/>
                    <a:pt x="0" y="667"/>
                  </a:cubicBezTo>
                  <a:lnTo>
                    <a:pt x="0" y="834"/>
                  </a:lnTo>
                  <a:cubicBezTo>
                    <a:pt x="0" y="1203"/>
                    <a:pt x="298" y="1501"/>
                    <a:pt x="667" y="1501"/>
                  </a:cubicBezTo>
                  <a:cubicBezTo>
                    <a:pt x="1036" y="1501"/>
                    <a:pt x="1334" y="1203"/>
                    <a:pt x="1334" y="834"/>
                  </a:cubicBezTo>
                  <a:lnTo>
                    <a:pt x="1334" y="667"/>
                  </a:lnTo>
                  <a:cubicBezTo>
                    <a:pt x="1357" y="596"/>
                    <a:pt x="1274" y="524"/>
                    <a:pt x="1191" y="524"/>
                  </a:cubicBezTo>
                  <a:cubicBezTo>
                    <a:pt x="1095" y="524"/>
                    <a:pt x="1024" y="596"/>
                    <a:pt x="1024" y="691"/>
                  </a:cubicBezTo>
                  <a:lnTo>
                    <a:pt x="1024" y="846"/>
                  </a:lnTo>
                  <a:cubicBezTo>
                    <a:pt x="1024" y="1048"/>
                    <a:pt x="857" y="1203"/>
                    <a:pt x="667" y="1203"/>
                  </a:cubicBezTo>
                  <a:cubicBezTo>
                    <a:pt x="476" y="1203"/>
                    <a:pt x="310" y="1048"/>
                    <a:pt x="310" y="846"/>
                  </a:cubicBezTo>
                  <a:lnTo>
                    <a:pt x="310" y="691"/>
                  </a:lnTo>
                  <a:cubicBezTo>
                    <a:pt x="310" y="489"/>
                    <a:pt x="476" y="334"/>
                    <a:pt x="667" y="334"/>
                  </a:cubicBezTo>
                  <a:cubicBezTo>
                    <a:pt x="762" y="334"/>
                    <a:pt x="833" y="250"/>
                    <a:pt x="833" y="167"/>
                  </a:cubicBezTo>
                  <a:cubicBezTo>
                    <a:pt x="833" y="72"/>
                    <a:pt x="762" y="0"/>
                    <a:pt x="6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3C54F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466;p83">
              <a:extLst>
                <a:ext uri="{FF2B5EF4-FFF2-40B4-BE49-F238E27FC236}">
                  <a16:creationId xmlns:a16="http://schemas.microsoft.com/office/drawing/2014/main" id="{346042AF-6C4E-E840-8C0B-06841554C1E7}"/>
                </a:ext>
              </a:extLst>
            </p:cNvPr>
            <p:cNvSpPr/>
            <p:nvPr/>
          </p:nvSpPr>
          <p:spPr>
            <a:xfrm>
              <a:off x="5463949" y="1663346"/>
              <a:ext cx="43488" cy="48032"/>
            </a:xfrm>
            <a:custGeom>
              <a:avLst/>
              <a:gdLst/>
              <a:ahLst/>
              <a:cxnLst/>
              <a:rect l="l" t="t" r="r" b="b"/>
              <a:pathLst>
                <a:path w="1359" h="1501" extrusionOk="0">
                  <a:moveTo>
                    <a:pt x="668" y="0"/>
                  </a:moveTo>
                  <a:cubicBezTo>
                    <a:pt x="299" y="0"/>
                    <a:pt x="1" y="298"/>
                    <a:pt x="1" y="667"/>
                  </a:cubicBezTo>
                  <a:lnTo>
                    <a:pt x="1" y="834"/>
                  </a:lnTo>
                  <a:cubicBezTo>
                    <a:pt x="1" y="1203"/>
                    <a:pt x="299" y="1501"/>
                    <a:pt x="668" y="1501"/>
                  </a:cubicBezTo>
                  <a:cubicBezTo>
                    <a:pt x="1049" y="1501"/>
                    <a:pt x="1346" y="1203"/>
                    <a:pt x="1346" y="834"/>
                  </a:cubicBezTo>
                  <a:lnTo>
                    <a:pt x="1346" y="667"/>
                  </a:lnTo>
                  <a:cubicBezTo>
                    <a:pt x="1358" y="596"/>
                    <a:pt x="1287" y="524"/>
                    <a:pt x="1192" y="524"/>
                  </a:cubicBezTo>
                  <a:cubicBezTo>
                    <a:pt x="1108" y="524"/>
                    <a:pt x="1037" y="596"/>
                    <a:pt x="1037" y="691"/>
                  </a:cubicBezTo>
                  <a:lnTo>
                    <a:pt x="1037" y="846"/>
                  </a:lnTo>
                  <a:cubicBezTo>
                    <a:pt x="1037" y="1048"/>
                    <a:pt x="870" y="1203"/>
                    <a:pt x="668" y="1203"/>
                  </a:cubicBezTo>
                  <a:cubicBezTo>
                    <a:pt x="477" y="1203"/>
                    <a:pt x="311" y="1048"/>
                    <a:pt x="311" y="846"/>
                  </a:cubicBezTo>
                  <a:lnTo>
                    <a:pt x="311" y="691"/>
                  </a:lnTo>
                  <a:cubicBezTo>
                    <a:pt x="311" y="489"/>
                    <a:pt x="477" y="334"/>
                    <a:pt x="668" y="334"/>
                  </a:cubicBezTo>
                  <a:cubicBezTo>
                    <a:pt x="763" y="334"/>
                    <a:pt x="834" y="250"/>
                    <a:pt x="834" y="167"/>
                  </a:cubicBezTo>
                  <a:cubicBezTo>
                    <a:pt x="834" y="72"/>
                    <a:pt x="763" y="0"/>
                    <a:pt x="6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3C54F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467;p83">
              <a:extLst>
                <a:ext uri="{FF2B5EF4-FFF2-40B4-BE49-F238E27FC236}">
                  <a16:creationId xmlns:a16="http://schemas.microsoft.com/office/drawing/2014/main" id="{F39A0614-DE84-6A9C-9AFA-DD8A24F38FDF}"/>
                </a:ext>
              </a:extLst>
            </p:cNvPr>
            <p:cNvSpPr/>
            <p:nvPr/>
          </p:nvSpPr>
          <p:spPr>
            <a:xfrm>
              <a:off x="5365677" y="1730002"/>
              <a:ext cx="109760" cy="96064"/>
            </a:xfrm>
            <a:custGeom>
              <a:avLst/>
              <a:gdLst/>
              <a:ahLst/>
              <a:cxnLst/>
              <a:rect l="l" t="t" r="r" b="b"/>
              <a:pathLst>
                <a:path w="3430" h="3002" extrusionOk="0">
                  <a:moveTo>
                    <a:pt x="1703" y="287"/>
                  </a:moveTo>
                  <a:cubicBezTo>
                    <a:pt x="2012" y="287"/>
                    <a:pt x="2393" y="430"/>
                    <a:pt x="2393" y="644"/>
                  </a:cubicBezTo>
                  <a:cubicBezTo>
                    <a:pt x="2393" y="823"/>
                    <a:pt x="2096" y="1168"/>
                    <a:pt x="1703" y="1168"/>
                  </a:cubicBezTo>
                  <a:cubicBezTo>
                    <a:pt x="1322" y="1168"/>
                    <a:pt x="1024" y="823"/>
                    <a:pt x="1024" y="644"/>
                  </a:cubicBezTo>
                  <a:cubicBezTo>
                    <a:pt x="1024" y="430"/>
                    <a:pt x="1393" y="287"/>
                    <a:pt x="1703" y="287"/>
                  </a:cubicBezTo>
                  <a:close/>
                  <a:moveTo>
                    <a:pt x="1727" y="2025"/>
                  </a:moveTo>
                  <a:cubicBezTo>
                    <a:pt x="1822" y="2025"/>
                    <a:pt x="1917" y="2025"/>
                    <a:pt x="2024" y="2037"/>
                  </a:cubicBezTo>
                  <a:cubicBezTo>
                    <a:pt x="2179" y="2061"/>
                    <a:pt x="2319" y="2073"/>
                    <a:pt x="2447" y="2073"/>
                  </a:cubicBezTo>
                  <a:cubicBezTo>
                    <a:pt x="2575" y="2073"/>
                    <a:pt x="2691" y="2061"/>
                    <a:pt x="2798" y="2037"/>
                  </a:cubicBezTo>
                  <a:lnTo>
                    <a:pt x="2798" y="2037"/>
                  </a:lnTo>
                  <a:cubicBezTo>
                    <a:pt x="2679" y="2406"/>
                    <a:pt x="2239" y="2692"/>
                    <a:pt x="1727" y="2692"/>
                  </a:cubicBezTo>
                  <a:cubicBezTo>
                    <a:pt x="1203" y="2692"/>
                    <a:pt x="762" y="2418"/>
                    <a:pt x="655" y="2037"/>
                  </a:cubicBezTo>
                  <a:lnTo>
                    <a:pt x="655" y="2037"/>
                  </a:lnTo>
                  <a:cubicBezTo>
                    <a:pt x="756" y="2061"/>
                    <a:pt x="869" y="2073"/>
                    <a:pt x="997" y="2073"/>
                  </a:cubicBezTo>
                  <a:cubicBezTo>
                    <a:pt x="1125" y="2073"/>
                    <a:pt x="1268" y="2061"/>
                    <a:pt x="1429" y="2037"/>
                  </a:cubicBezTo>
                  <a:cubicBezTo>
                    <a:pt x="1524" y="2025"/>
                    <a:pt x="1619" y="2025"/>
                    <a:pt x="1727" y="2025"/>
                  </a:cubicBezTo>
                  <a:close/>
                  <a:moveTo>
                    <a:pt x="1703" y="1"/>
                  </a:moveTo>
                  <a:cubicBezTo>
                    <a:pt x="1143" y="1"/>
                    <a:pt x="691" y="299"/>
                    <a:pt x="691" y="668"/>
                  </a:cubicBezTo>
                  <a:cubicBezTo>
                    <a:pt x="691" y="858"/>
                    <a:pt x="810" y="1073"/>
                    <a:pt x="988" y="1239"/>
                  </a:cubicBezTo>
                  <a:cubicBezTo>
                    <a:pt x="1155" y="1370"/>
                    <a:pt x="1334" y="1454"/>
                    <a:pt x="1548" y="1501"/>
                  </a:cubicBezTo>
                  <a:lnTo>
                    <a:pt x="1548" y="1739"/>
                  </a:lnTo>
                  <a:cubicBezTo>
                    <a:pt x="1488" y="1739"/>
                    <a:pt x="1429" y="1763"/>
                    <a:pt x="1369" y="1763"/>
                  </a:cubicBezTo>
                  <a:cubicBezTo>
                    <a:pt x="1243" y="1776"/>
                    <a:pt x="1126" y="1783"/>
                    <a:pt x="1019" y="1783"/>
                  </a:cubicBezTo>
                  <a:cubicBezTo>
                    <a:pt x="723" y="1783"/>
                    <a:pt x="507" y="1731"/>
                    <a:pt x="393" y="1608"/>
                  </a:cubicBezTo>
                  <a:cubicBezTo>
                    <a:pt x="298" y="1501"/>
                    <a:pt x="322" y="1382"/>
                    <a:pt x="322" y="1370"/>
                  </a:cubicBezTo>
                  <a:cubicBezTo>
                    <a:pt x="334" y="1275"/>
                    <a:pt x="274" y="1204"/>
                    <a:pt x="203" y="1180"/>
                  </a:cubicBezTo>
                  <a:cubicBezTo>
                    <a:pt x="190" y="1176"/>
                    <a:pt x="177" y="1174"/>
                    <a:pt x="165" y="1174"/>
                  </a:cubicBezTo>
                  <a:cubicBezTo>
                    <a:pt x="95" y="1174"/>
                    <a:pt x="32" y="1228"/>
                    <a:pt x="12" y="1299"/>
                  </a:cubicBezTo>
                  <a:cubicBezTo>
                    <a:pt x="0" y="1394"/>
                    <a:pt x="0" y="1620"/>
                    <a:pt x="155" y="1799"/>
                  </a:cubicBezTo>
                  <a:cubicBezTo>
                    <a:pt x="191" y="1835"/>
                    <a:pt x="238" y="1858"/>
                    <a:pt x="262" y="1894"/>
                  </a:cubicBezTo>
                  <a:cubicBezTo>
                    <a:pt x="310" y="2513"/>
                    <a:pt x="929" y="3001"/>
                    <a:pt x="1691" y="3001"/>
                  </a:cubicBezTo>
                  <a:cubicBezTo>
                    <a:pt x="2453" y="3001"/>
                    <a:pt x="3072" y="2513"/>
                    <a:pt x="3120" y="1894"/>
                  </a:cubicBezTo>
                  <a:cubicBezTo>
                    <a:pt x="3167" y="1858"/>
                    <a:pt x="3191" y="1835"/>
                    <a:pt x="3227" y="1799"/>
                  </a:cubicBezTo>
                  <a:cubicBezTo>
                    <a:pt x="3417" y="1620"/>
                    <a:pt x="3429" y="1406"/>
                    <a:pt x="3405" y="1299"/>
                  </a:cubicBezTo>
                  <a:cubicBezTo>
                    <a:pt x="3396" y="1223"/>
                    <a:pt x="3333" y="1169"/>
                    <a:pt x="3266" y="1169"/>
                  </a:cubicBezTo>
                  <a:cubicBezTo>
                    <a:pt x="3249" y="1169"/>
                    <a:pt x="3232" y="1173"/>
                    <a:pt x="3215" y="1180"/>
                  </a:cubicBezTo>
                  <a:cubicBezTo>
                    <a:pt x="3120" y="1192"/>
                    <a:pt x="3060" y="1275"/>
                    <a:pt x="3096" y="1370"/>
                  </a:cubicBezTo>
                  <a:cubicBezTo>
                    <a:pt x="3096" y="1370"/>
                    <a:pt x="3108" y="1501"/>
                    <a:pt x="3012" y="1608"/>
                  </a:cubicBezTo>
                  <a:cubicBezTo>
                    <a:pt x="2905" y="1725"/>
                    <a:pt x="2682" y="1781"/>
                    <a:pt x="2375" y="1781"/>
                  </a:cubicBezTo>
                  <a:cubicBezTo>
                    <a:pt x="2275" y="1781"/>
                    <a:pt x="2165" y="1775"/>
                    <a:pt x="2048" y="1763"/>
                  </a:cubicBezTo>
                  <a:cubicBezTo>
                    <a:pt x="1989" y="1739"/>
                    <a:pt x="1929" y="1739"/>
                    <a:pt x="1869" y="1739"/>
                  </a:cubicBezTo>
                  <a:lnTo>
                    <a:pt x="1869" y="1501"/>
                  </a:lnTo>
                  <a:cubicBezTo>
                    <a:pt x="2060" y="1477"/>
                    <a:pt x="2250" y="1382"/>
                    <a:pt x="2417" y="1239"/>
                  </a:cubicBezTo>
                  <a:cubicBezTo>
                    <a:pt x="2620" y="1073"/>
                    <a:pt x="2715" y="858"/>
                    <a:pt x="2715" y="668"/>
                  </a:cubicBezTo>
                  <a:cubicBezTo>
                    <a:pt x="2715" y="299"/>
                    <a:pt x="2274" y="1"/>
                    <a:pt x="17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3C54F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9561;p78">
            <a:extLst>
              <a:ext uri="{FF2B5EF4-FFF2-40B4-BE49-F238E27FC236}">
                <a16:creationId xmlns:a16="http://schemas.microsoft.com/office/drawing/2014/main" id="{A8F96556-17F6-308B-E0C7-AD2EEBE1D5C0}"/>
              </a:ext>
            </a:extLst>
          </p:cNvPr>
          <p:cNvGrpSpPr/>
          <p:nvPr/>
        </p:nvGrpSpPr>
        <p:grpSpPr>
          <a:xfrm>
            <a:off x="3842376" y="2753662"/>
            <a:ext cx="372073" cy="355243"/>
            <a:chOff x="7390435" y="3680868"/>
            <a:chExt cx="372073" cy="355243"/>
          </a:xfrm>
        </p:grpSpPr>
        <p:sp>
          <p:nvSpPr>
            <p:cNvPr id="89" name="Google Shape;9562;p78">
              <a:extLst>
                <a:ext uri="{FF2B5EF4-FFF2-40B4-BE49-F238E27FC236}">
                  <a16:creationId xmlns:a16="http://schemas.microsoft.com/office/drawing/2014/main" id="{F2BAD4D6-050D-F2E0-221F-3A592EDFAE04}"/>
                </a:ext>
              </a:extLst>
            </p:cNvPr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563;p78">
              <a:extLst>
                <a:ext uri="{FF2B5EF4-FFF2-40B4-BE49-F238E27FC236}">
                  <a16:creationId xmlns:a16="http://schemas.microsoft.com/office/drawing/2014/main" id="{793F1AE2-7E37-761C-08B0-EA614F7BE154}"/>
                </a:ext>
              </a:extLst>
            </p:cNvPr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564;p78">
              <a:extLst>
                <a:ext uri="{FF2B5EF4-FFF2-40B4-BE49-F238E27FC236}">
                  <a16:creationId xmlns:a16="http://schemas.microsoft.com/office/drawing/2014/main" id="{E34C4A58-234E-04E5-24EC-FA0449D9CD32}"/>
                </a:ext>
              </a:extLst>
            </p:cNvPr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565;p78">
              <a:extLst>
                <a:ext uri="{FF2B5EF4-FFF2-40B4-BE49-F238E27FC236}">
                  <a16:creationId xmlns:a16="http://schemas.microsoft.com/office/drawing/2014/main" id="{7F5D1025-437E-1E75-C23C-6E4EF8F99D11}"/>
                </a:ext>
              </a:extLst>
            </p:cNvPr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566;p78">
              <a:extLst>
                <a:ext uri="{FF2B5EF4-FFF2-40B4-BE49-F238E27FC236}">
                  <a16:creationId xmlns:a16="http://schemas.microsoft.com/office/drawing/2014/main" id="{CF8D1EAE-C206-FA33-8096-09D884321F92}"/>
                </a:ext>
              </a:extLst>
            </p:cNvPr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567;p78">
              <a:extLst>
                <a:ext uri="{FF2B5EF4-FFF2-40B4-BE49-F238E27FC236}">
                  <a16:creationId xmlns:a16="http://schemas.microsoft.com/office/drawing/2014/main" id="{41930A83-8A0B-EACE-B9C6-1CA519FEC43C}"/>
                </a:ext>
              </a:extLst>
            </p:cNvPr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04590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 txBox="1">
            <a:spLocks noGrp="1"/>
          </p:cNvSpPr>
          <p:nvPr>
            <p:ph type="subTitle" idx="1"/>
          </p:nvPr>
        </p:nvSpPr>
        <p:spPr>
          <a:xfrm flipH="1">
            <a:off x="2572925" y="541021"/>
            <a:ext cx="6126480" cy="43124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08000" lvl="0" indent="-108000" rtl="0">
              <a:spcBef>
                <a:spcPts val="0"/>
              </a:spcBef>
              <a:spcAft>
                <a:spcPts val="0"/>
              </a:spcAft>
              <a:buSzPct val="90000"/>
              <a:buFont typeface="+mj-lt"/>
              <a:buAutoNum type="romanUcPeriod"/>
            </a:pPr>
            <a:r>
              <a:rPr lang="ru-RU" sz="1600" spc="-100" dirty="0">
                <a:latin typeface="Consolas" panose="020B0609020204030204" pitchFamily="49" charset="0"/>
              </a:rPr>
              <a:t>Человек, наслаждающийся доскональным пониманием внутреннего устройства систем, компьютеров и компьютерных сетей в частности.</a:t>
            </a:r>
          </a:p>
          <a:p>
            <a:pPr marL="108000" lvl="0" indent="-108000" rtl="0">
              <a:spcBef>
                <a:spcPts val="0"/>
              </a:spcBef>
              <a:spcAft>
                <a:spcPts val="0"/>
              </a:spcAft>
              <a:buSzPct val="90000"/>
              <a:buFont typeface="+mj-lt"/>
              <a:buAutoNum type="romanUcPeriod"/>
            </a:pPr>
            <a:r>
              <a:rPr lang="ru-RU" sz="1600" spc="-100" dirty="0">
                <a:latin typeface="Consolas" panose="020B0609020204030204" pitchFamily="49" charset="0"/>
              </a:rPr>
              <a:t>Кто-либо, программирующий с энтузиазмом.</a:t>
            </a:r>
          </a:p>
          <a:p>
            <a:pPr marL="108000" lvl="0" indent="-108000" rtl="0">
              <a:spcBef>
                <a:spcPts val="0"/>
              </a:spcBef>
              <a:spcAft>
                <a:spcPts val="0"/>
              </a:spcAft>
              <a:buSzPct val="90000"/>
              <a:buFont typeface="+mj-lt"/>
              <a:buAutoNum type="romanUcPeriod"/>
            </a:pPr>
            <a:r>
              <a:rPr lang="ru-RU" sz="1600" spc="-100" dirty="0">
                <a:latin typeface="Consolas" panose="020B0609020204030204" pitchFamily="49" charset="0"/>
              </a:rPr>
              <a:t>Человек, способный ценить и понимать хакерские ценности.</a:t>
            </a:r>
          </a:p>
          <a:p>
            <a:pPr marL="108000" lvl="0" indent="-108000" rtl="0">
              <a:spcBef>
                <a:spcPts val="0"/>
              </a:spcBef>
              <a:spcAft>
                <a:spcPts val="0"/>
              </a:spcAft>
              <a:buSzPct val="90000"/>
              <a:buFont typeface="+mj-lt"/>
              <a:buAutoNum type="romanUcPeriod"/>
            </a:pPr>
            <a:r>
              <a:rPr lang="ru-RU" sz="1600" spc="-100" dirty="0">
                <a:latin typeface="Consolas" panose="020B0609020204030204" pitchFamily="49" charset="0"/>
              </a:rPr>
              <a:t>Человек, который силён в быстром программировании.</a:t>
            </a:r>
          </a:p>
          <a:p>
            <a:pPr marL="108000" lvl="0" indent="-108000" rtl="0">
              <a:spcBef>
                <a:spcPts val="0"/>
              </a:spcBef>
              <a:spcAft>
                <a:spcPts val="0"/>
              </a:spcAft>
              <a:buSzPct val="90000"/>
              <a:buFont typeface="+mj-lt"/>
              <a:buAutoNum type="romanUcPeriod"/>
            </a:pPr>
            <a:r>
              <a:rPr lang="ru-RU" sz="1600" spc="-100" dirty="0">
                <a:latin typeface="Consolas" panose="020B0609020204030204" pitchFamily="49" charset="0"/>
              </a:rPr>
              <a:t>Эксперт по отношению к определённой компьютерной программе.</a:t>
            </a:r>
          </a:p>
          <a:p>
            <a:pPr marL="108000" lvl="0" indent="-108000" rtl="0">
              <a:spcBef>
                <a:spcPts val="0"/>
              </a:spcBef>
              <a:spcAft>
                <a:spcPts val="0"/>
              </a:spcAft>
              <a:buSzPct val="90000"/>
              <a:buFont typeface="+mj-lt"/>
              <a:buAutoNum type="romanUcPeriod"/>
            </a:pPr>
            <a:r>
              <a:rPr lang="ru-RU" sz="1600" spc="-100" dirty="0">
                <a:latin typeface="Consolas" panose="020B0609020204030204" pitchFamily="49" charset="0"/>
              </a:rPr>
              <a:t>Эксперт любого рода. </a:t>
            </a:r>
          </a:p>
          <a:p>
            <a:pPr marL="108000" lvl="0" indent="-108000" rtl="0">
              <a:spcBef>
                <a:spcPts val="0"/>
              </a:spcBef>
              <a:spcAft>
                <a:spcPts val="0"/>
              </a:spcAft>
              <a:buSzPct val="90000"/>
              <a:buFont typeface="+mj-lt"/>
              <a:buAutoNum type="romanUcPeriod"/>
            </a:pPr>
            <a:r>
              <a:rPr lang="ru-RU" sz="1600" spc="-100" dirty="0">
                <a:latin typeface="Consolas" panose="020B0609020204030204" pitchFamily="49" charset="0"/>
              </a:rPr>
              <a:t>Кто-либо любящий интеллектуальные испытания, заключающиеся в творческом преодолении или обходе ограничений.</a:t>
            </a:r>
          </a:p>
          <a:p>
            <a:pPr marL="108000" lvl="0" indent="-108000" rtl="0">
              <a:spcBef>
                <a:spcPts val="0"/>
              </a:spcBef>
              <a:spcAft>
                <a:spcPts val="0"/>
              </a:spcAft>
              <a:buSzPct val="90000"/>
              <a:buFont typeface="+mj-lt"/>
              <a:buAutoNum type="romanUcPeriod"/>
            </a:pPr>
            <a:r>
              <a:rPr lang="ru-RU" sz="1600" spc="-100" dirty="0">
                <a:latin typeface="Consolas" panose="020B0609020204030204" pitchFamily="49" charset="0"/>
              </a:rPr>
              <a:t>(</a:t>
            </a:r>
            <a:r>
              <a:rPr lang="ru-RU" sz="1600" i="1" spc="-100" dirty="0">
                <a:latin typeface="Consolas" panose="020B0609020204030204" pitchFamily="49" charset="0"/>
              </a:rPr>
              <a:t>неодобрительно</a:t>
            </a:r>
            <a:r>
              <a:rPr lang="ru-RU" sz="1600" spc="-100" dirty="0">
                <a:latin typeface="Consolas" panose="020B0609020204030204" pitchFamily="49" charset="0"/>
              </a:rPr>
              <a:t>) Злоумышленник, добывающий конфиденциальную информацию в обход систем защиты. </a:t>
            </a:r>
          </a:p>
          <a:p>
            <a:pPr marL="108000" lvl="0" indent="-108000" rtl="0">
              <a:spcBef>
                <a:spcPts val="0"/>
              </a:spcBef>
              <a:spcAft>
                <a:spcPts val="0"/>
              </a:spcAft>
              <a:buSzPct val="90000"/>
              <a:buFont typeface="+mj-lt"/>
              <a:buAutoNum type="romanUcPeriod"/>
            </a:pPr>
            <a:r>
              <a:rPr lang="ru-RU" sz="1600" spc="-100" dirty="0">
                <a:latin typeface="Consolas" panose="020B0609020204030204" pitchFamily="49" charset="0"/>
              </a:rPr>
              <a:t>Эксперт в компьютерной безопасности, ищущий слабые места в системе, который либо их исправляет, либо использует в своих корыстных целях.</a:t>
            </a:r>
            <a:endParaRPr lang="en-US" sz="1600" spc="-100" dirty="0">
              <a:latin typeface="Work Sans Light" pitchFamily="2" charset="0"/>
            </a:endParaRPr>
          </a:p>
        </p:txBody>
      </p:sp>
      <p:pic>
        <p:nvPicPr>
          <p:cNvPr id="208" name="Google Shape;20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89650" y="833162"/>
            <a:ext cx="2660025" cy="347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441753">
            <a:off x="4781457" y="-12826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250125">
            <a:off x="1612020" y="4287092"/>
            <a:ext cx="885661" cy="88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487265">
            <a:off x="8679042" y="806780"/>
            <a:ext cx="893400" cy="7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919429">
            <a:off x="8271852" y="4191959"/>
            <a:ext cx="855107" cy="853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69;p33">
            <a:extLst>
              <a:ext uri="{FF2B5EF4-FFF2-40B4-BE49-F238E27FC236}">
                <a16:creationId xmlns:a16="http://schemas.microsoft.com/office/drawing/2014/main" id="{A9508EA9-60DA-5424-87F9-F04D1D49B2C2}"/>
              </a:ext>
            </a:extLst>
          </p:cNvPr>
          <p:cNvSpPr txBox="1">
            <a:spLocks/>
          </p:cNvSpPr>
          <p:nvPr/>
        </p:nvSpPr>
        <p:spPr>
          <a:xfrm rot="-5400000">
            <a:off x="-1057316" y="2249850"/>
            <a:ext cx="3933030" cy="6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ighteous"/>
              <a:buNone/>
              <a:defRPr sz="1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ighteous"/>
              <a:buNone/>
              <a:defRPr sz="1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ighteous"/>
              <a:buNone/>
              <a:defRPr sz="1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ighteous"/>
              <a:buNone/>
              <a:defRPr sz="1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ighteous"/>
              <a:buNone/>
              <a:defRPr sz="1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ighteous"/>
              <a:buNone/>
              <a:defRPr sz="1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ighteous"/>
              <a:buNone/>
              <a:defRPr sz="1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ighteous"/>
              <a:buNone/>
              <a:defRPr sz="1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r>
              <a:rPr lang="ru-RU" sz="4000" b="1" dirty="0"/>
              <a:t>ХАКЕР</a:t>
            </a:r>
            <a:endParaRPr lang="en-US" b="1" dirty="0"/>
          </a:p>
        </p:txBody>
      </p:sp>
      <p:pic>
        <p:nvPicPr>
          <p:cNvPr id="14" name="Google Shape;209;p36">
            <a:extLst>
              <a:ext uri="{FF2B5EF4-FFF2-40B4-BE49-F238E27FC236}">
                <a16:creationId xmlns:a16="http://schemas.microsoft.com/office/drawing/2014/main" id="{46580117-6C11-9FD2-9F76-9F803B27A8D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441753">
            <a:off x="98504" y="149663"/>
            <a:ext cx="777366" cy="697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11;p36">
            <a:extLst>
              <a:ext uri="{FF2B5EF4-FFF2-40B4-BE49-F238E27FC236}">
                <a16:creationId xmlns:a16="http://schemas.microsoft.com/office/drawing/2014/main" id="{AA51DC4F-96A0-CEE0-EDEB-C459B366F9E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487265">
            <a:off x="559205" y="-117629"/>
            <a:ext cx="1427082" cy="13102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0394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A2E6D6-F11B-9E73-9CC0-326CA6F9B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F724EFC-3323-C843-ED46-8DFCB3C36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581" y="0"/>
            <a:ext cx="922258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05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64"/>
          <p:cNvSpPr/>
          <p:nvPr/>
        </p:nvSpPr>
        <p:spPr>
          <a:xfrm>
            <a:off x="5515550" y="2023575"/>
            <a:ext cx="4105200" cy="1235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64"/>
          <p:cNvSpPr/>
          <p:nvPr/>
        </p:nvSpPr>
        <p:spPr>
          <a:xfrm>
            <a:off x="5515550" y="2023575"/>
            <a:ext cx="4105200" cy="1235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64"/>
          <p:cNvSpPr txBox="1">
            <a:spLocks noGrp="1"/>
          </p:cNvSpPr>
          <p:nvPr>
            <p:ph type="title"/>
          </p:nvPr>
        </p:nvSpPr>
        <p:spPr>
          <a:xfrm>
            <a:off x="4291122" y="44132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Спасибо</a:t>
            </a:r>
            <a:r>
              <a:rPr lang="en" dirty="0"/>
              <a:t>!</a:t>
            </a:r>
            <a:endParaRPr dirty="0"/>
          </a:p>
        </p:txBody>
      </p:sp>
      <p:sp>
        <p:nvSpPr>
          <p:cNvPr id="875" name="Google Shape;875;p64"/>
          <p:cNvSpPr txBox="1">
            <a:spLocks noGrp="1"/>
          </p:cNvSpPr>
          <p:nvPr>
            <p:ph type="subTitle" idx="1"/>
          </p:nvPr>
        </p:nvSpPr>
        <p:spPr>
          <a:xfrm>
            <a:off x="5714999" y="2109700"/>
            <a:ext cx="26214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Вопросы</a:t>
            </a:r>
            <a:r>
              <a:rPr lang="en" dirty="0"/>
              <a:t>?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aowl275@gmail.com 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+375 44 733 05 22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77" name="Google Shape;87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699997">
            <a:off x="1244474" y="935343"/>
            <a:ext cx="2220026" cy="26600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0C14330E-137F-AE80-EBE6-28DD8F1BD4BD}"/>
              </a:ext>
            </a:extLst>
          </p:cNvPr>
          <p:cNvSpPr/>
          <p:nvPr/>
        </p:nvSpPr>
        <p:spPr>
          <a:xfrm>
            <a:off x="524933" y="3776133"/>
            <a:ext cx="3554917" cy="103293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И пусть нас всех вдохновляет путь этих прекрасных кб-ситхов, аминь</a:t>
            </a:r>
            <a:endParaRPr lang="LID4096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5"/>
          <p:cNvSpPr txBox="1">
            <a:spLocks noGrp="1"/>
          </p:cNvSpPr>
          <p:nvPr>
            <p:ph type="title" idx="15"/>
          </p:nvPr>
        </p:nvSpPr>
        <p:spPr>
          <a:xfrm rot="-5400000">
            <a:off x="-1045001" y="237447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ВИДЫ ХАКЕРОВ</a:t>
            </a:r>
            <a:endParaRPr sz="3200" dirty="0"/>
          </a:p>
        </p:txBody>
      </p:sp>
      <p:pic>
        <p:nvPicPr>
          <p:cNvPr id="186" name="Google Shape;186;p35"/>
          <p:cNvPicPr preferRelativeResize="0"/>
          <p:nvPr/>
        </p:nvPicPr>
        <p:blipFill rotWithShape="1">
          <a:blip r:embed="rId3">
            <a:alphaModFix/>
          </a:blip>
          <a:srcRect t="7911" b="7920"/>
          <a:stretch/>
        </p:blipFill>
        <p:spPr>
          <a:xfrm>
            <a:off x="1250835" y="1064074"/>
            <a:ext cx="1117253" cy="1125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5"/>
          <p:cNvPicPr preferRelativeResize="0"/>
          <p:nvPr/>
        </p:nvPicPr>
        <p:blipFill rotWithShape="1">
          <a:blip r:embed="rId4">
            <a:alphaModFix/>
          </a:blip>
          <a:srcRect t="4636" b="4636"/>
          <a:stretch/>
        </p:blipFill>
        <p:spPr>
          <a:xfrm>
            <a:off x="2150902" y="1006051"/>
            <a:ext cx="966061" cy="122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5"/>
          <p:cNvSpPr txBox="1">
            <a:spLocks noGrp="1"/>
          </p:cNvSpPr>
          <p:nvPr>
            <p:ph type="ctrTitle"/>
          </p:nvPr>
        </p:nvSpPr>
        <p:spPr>
          <a:xfrm flipH="1">
            <a:off x="3063060" y="891474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White hat</a:t>
            </a:r>
            <a:endParaRPr dirty="0"/>
          </a:p>
        </p:txBody>
      </p:sp>
      <p:sp>
        <p:nvSpPr>
          <p:cNvPr id="189" name="Google Shape;189;p35"/>
          <p:cNvSpPr txBox="1">
            <a:spLocks noGrp="1"/>
          </p:cNvSpPr>
          <p:nvPr>
            <p:ph type="subTitle" idx="1"/>
          </p:nvPr>
        </p:nvSpPr>
        <p:spPr>
          <a:xfrm flipH="1">
            <a:off x="2776748" y="3506226"/>
            <a:ext cx="2062607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dirty="0"/>
              <a:t> Киберпреступники</a:t>
            </a: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90" name="Google Shape;190;p35"/>
          <p:cNvSpPr txBox="1">
            <a:spLocks noGrp="1"/>
          </p:cNvSpPr>
          <p:nvPr>
            <p:ph type="ctrTitle" idx="3"/>
          </p:nvPr>
        </p:nvSpPr>
        <p:spPr>
          <a:xfrm flipH="1">
            <a:off x="3088769" y="2991687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Black hat</a:t>
            </a:r>
            <a:endParaRPr dirty="0"/>
          </a:p>
        </p:txBody>
      </p:sp>
      <p:sp>
        <p:nvSpPr>
          <p:cNvPr id="191" name="Google Shape;191;p35"/>
          <p:cNvSpPr txBox="1">
            <a:spLocks noGrp="1"/>
          </p:cNvSpPr>
          <p:nvPr>
            <p:ph type="subTitle" idx="4"/>
          </p:nvPr>
        </p:nvSpPr>
        <p:spPr>
          <a:xfrm flipH="1">
            <a:off x="2851063" y="1291824"/>
            <a:ext cx="1800638" cy="8559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Специалисты по информационной безопасности, не нарушающие закон</a:t>
            </a:r>
            <a:endParaRPr lang="en-US" sz="1400" dirty="0"/>
          </a:p>
        </p:txBody>
      </p:sp>
      <p:sp>
        <p:nvSpPr>
          <p:cNvPr id="192" name="Google Shape;192;p35"/>
          <p:cNvSpPr txBox="1">
            <a:spLocks noGrp="1"/>
          </p:cNvSpPr>
          <p:nvPr>
            <p:ph type="ctrTitle" idx="6"/>
          </p:nvPr>
        </p:nvSpPr>
        <p:spPr>
          <a:xfrm flipH="1">
            <a:off x="6608175" y="886111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Grey hat</a:t>
            </a:r>
            <a:endParaRPr dirty="0"/>
          </a:p>
        </p:txBody>
      </p:sp>
      <p:sp>
        <p:nvSpPr>
          <p:cNvPr id="193" name="Google Shape;193;p35"/>
          <p:cNvSpPr txBox="1">
            <a:spLocks noGrp="1"/>
          </p:cNvSpPr>
          <p:nvPr>
            <p:ph type="subTitle" idx="7"/>
          </p:nvPr>
        </p:nvSpPr>
        <p:spPr>
          <a:xfrm flipH="1">
            <a:off x="6359507" y="1273693"/>
            <a:ext cx="2592548" cy="11796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dirty="0"/>
              <a:t>Те, кто нарушает внутренние правила какого-либо интернет-сервиса или связан с мелкими киберпреступлениями</a:t>
            </a: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4" name="Google Shape;194;p35"/>
          <p:cNvSpPr txBox="1">
            <a:spLocks noGrp="1"/>
          </p:cNvSpPr>
          <p:nvPr>
            <p:ph type="ctrTitle" idx="9"/>
          </p:nvPr>
        </p:nvSpPr>
        <p:spPr>
          <a:xfrm flipH="1">
            <a:off x="6570287" y="2928426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Script kiddie</a:t>
            </a:r>
          </a:p>
        </p:txBody>
      </p:sp>
      <p:sp>
        <p:nvSpPr>
          <p:cNvPr id="195" name="Google Shape;195;p35"/>
          <p:cNvSpPr txBox="1">
            <a:spLocks noGrp="1"/>
          </p:cNvSpPr>
          <p:nvPr>
            <p:ph type="subTitle" idx="13"/>
          </p:nvPr>
        </p:nvSpPr>
        <p:spPr>
          <a:xfrm flipH="1">
            <a:off x="6405606" y="3320026"/>
            <a:ext cx="2705994" cy="19345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dirty="0"/>
              <a:t>Взломщик, использующий чужие наработки и не понимающий принципа работы используемых инструментов и сути эксплуатируемой уязвимости.</a:t>
            </a:r>
            <a:endParaRPr lang="en-US" sz="1400" dirty="0"/>
          </a:p>
        </p:txBody>
      </p:sp>
      <p:pic>
        <p:nvPicPr>
          <p:cNvPr id="196" name="Google Shape;196;p35"/>
          <p:cNvPicPr preferRelativeResize="0"/>
          <p:nvPr/>
        </p:nvPicPr>
        <p:blipFill rotWithShape="1">
          <a:blip r:embed="rId3">
            <a:alphaModFix/>
          </a:blip>
          <a:srcRect t="7911" b="7920"/>
          <a:stretch/>
        </p:blipFill>
        <p:spPr>
          <a:xfrm>
            <a:off x="1239551" y="3120959"/>
            <a:ext cx="1139822" cy="1148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5"/>
          <p:cNvPicPr preferRelativeResize="0"/>
          <p:nvPr/>
        </p:nvPicPr>
        <p:blipFill rotWithShape="1">
          <a:blip r:embed="rId5">
            <a:alphaModFix/>
          </a:blip>
          <a:srcRect t="6822" b="6822"/>
          <a:stretch/>
        </p:blipFill>
        <p:spPr>
          <a:xfrm>
            <a:off x="2011330" y="3107659"/>
            <a:ext cx="1087326" cy="117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5"/>
          <p:cNvPicPr preferRelativeResize="0"/>
          <p:nvPr/>
        </p:nvPicPr>
        <p:blipFill rotWithShape="1">
          <a:blip r:embed="rId3">
            <a:alphaModFix/>
          </a:blip>
          <a:srcRect t="7911" b="7920"/>
          <a:stretch/>
        </p:blipFill>
        <p:spPr>
          <a:xfrm>
            <a:off x="4673392" y="1041292"/>
            <a:ext cx="1139859" cy="114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5"/>
          <p:cNvPicPr preferRelativeResize="0"/>
          <p:nvPr/>
        </p:nvPicPr>
        <p:blipFill rotWithShape="1">
          <a:blip r:embed="rId6">
            <a:alphaModFix/>
          </a:blip>
          <a:srcRect t="6747" b="6747"/>
          <a:stretch/>
        </p:blipFill>
        <p:spPr>
          <a:xfrm>
            <a:off x="5475835" y="1029738"/>
            <a:ext cx="1087361" cy="1179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5"/>
          <p:cNvPicPr preferRelativeResize="0"/>
          <p:nvPr/>
        </p:nvPicPr>
        <p:blipFill rotWithShape="1">
          <a:blip r:embed="rId3">
            <a:alphaModFix/>
          </a:blip>
          <a:srcRect t="7911" b="7920"/>
          <a:stretch/>
        </p:blipFill>
        <p:spPr>
          <a:xfrm>
            <a:off x="4670415" y="3118950"/>
            <a:ext cx="1145813" cy="1154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5"/>
          <p:cNvPicPr preferRelativeResize="0"/>
          <p:nvPr/>
        </p:nvPicPr>
        <p:blipFill rotWithShape="1">
          <a:blip r:embed="rId7">
            <a:alphaModFix/>
          </a:blip>
          <a:srcRect t="2705" b="2705"/>
          <a:stretch/>
        </p:blipFill>
        <p:spPr>
          <a:xfrm>
            <a:off x="5428733" y="3037265"/>
            <a:ext cx="1212175" cy="1315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211;p36">
            <a:extLst>
              <a:ext uri="{FF2B5EF4-FFF2-40B4-BE49-F238E27FC236}">
                <a16:creationId xmlns:a16="http://schemas.microsoft.com/office/drawing/2014/main" id="{25E70C21-1D83-DFA7-BA3F-3FDB5245F8E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8487265">
            <a:off x="3977736" y="4319759"/>
            <a:ext cx="1012537" cy="898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9;p36">
            <a:extLst>
              <a:ext uri="{FF2B5EF4-FFF2-40B4-BE49-F238E27FC236}">
                <a16:creationId xmlns:a16="http://schemas.microsoft.com/office/drawing/2014/main" id="{03BF37D8-659C-251F-D068-BA682C7ECF53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4441753">
            <a:off x="466249" y="131987"/>
            <a:ext cx="1062400" cy="1044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0;p36">
            <a:extLst>
              <a:ext uri="{FF2B5EF4-FFF2-40B4-BE49-F238E27FC236}">
                <a16:creationId xmlns:a16="http://schemas.microsoft.com/office/drawing/2014/main" id="{D05CA485-8328-662D-4804-8B3CCAD4B2A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737252">
            <a:off x="8141994" y="72636"/>
            <a:ext cx="885661" cy="88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12;p36">
            <a:extLst>
              <a:ext uri="{FF2B5EF4-FFF2-40B4-BE49-F238E27FC236}">
                <a16:creationId xmlns:a16="http://schemas.microsoft.com/office/drawing/2014/main" id="{FE39F709-F454-39B3-56E1-E89097EAD6F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919429" flipH="1">
            <a:off x="4405111" y="2308084"/>
            <a:ext cx="657722" cy="7524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3697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5"/>
          <p:cNvSpPr txBox="1">
            <a:spLocks noGrp="1"/>
          </p:cNvSpPr>
          <p:nvPr>
            <p:ph type="title" idx="15"/>
          </p:nvPr>
        </p:nvSpPr>
        <p:spPr>
          <a:xfrm rot="-5400000">
            <a:off x="-1531601" y="2235910"/>
            <a:ext cx="439842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/>
              <a:t>ХАКЕРСКАЯ ЭТИКА</a:t>
            </a:r>
            <a:endParaRPr sz="3600" dirty="0"/>
          </a:p>
        </p:txBody>
      </p:sp>
      <p:sp>
        <p:nvSpPr>
          <p:cNvPr id="342" name="Google Shape;342;p45"/>
          <p:cNvSpPr txBox="1">
            <a:spLocks noGrp="1"/>
          </p:cNvSpPr>
          <p:nvPr>
            <p:ph type="ctrTitle"/>
          </p:nvPr>
        </p:nvSpPr>
        <p:spPr>
          <a:xfrm>
            <a:off x="1112358" y="424835"/>
            <a:ext cx="4106248" cy="5519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«Всегда уступайте императиву практической работы!»</a:t>
            </a:r>
            <a:endParaRPr lang="en-US" dirty="0"/>
          </a:p>
        </p:txBody>
      </p:sp>
      <p:sp>
        <p:nvSpPr>
          <p:cNvPr id="343" name="Google Shape;343;p45"/>
          <p:cNvSpPr txBox="1">
            <a:spLocks noGrp="1"/>
          </p:cNvSpPr>
          <p:nvPr>
            <p:ph type="subTitle" idx="1"/>
          </p:nvPr>
        </p:nvSpPr>
        <p:spPr>
          <a:xfrm>
            <a:off x="1063215" y="776123"/>
            <a:ext cx="3874933" cy="9638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Леви считает, что доступ дает хакерам возможность разбирать вещи, чинить или улучшать их, изучать и понимать, как они работают. Доступ способствует развитию технологий.</a:t>
            </a:r>
            <a:endParaRPr lang="en-US" dirty="0"/>
          </a:p>
        </p:txBody>
      </p:sp>
      <p:sp>
        <p:nvSpPr>
          <p:cNvPr id="344" name="Google Shape;344;p45"/>
          <p:cNvSpPr txBox="1">
            <a:spLocks noGrp="1"/>
          </p:cNvSpPr>
          <p:nvPr>
            <p:ph type="ctrTitle" idx="2"/>
          </p:nvPr>
        </p:nvSpPr>
        <p:spPr>
          <a:xfrm>
            <a:off x="5101882" y="426837"/>
            <a:ext cx="3961922" cy="5375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«Хакеров следует оценивать по их хакерству, а не по таким фиктивным критериям».</a:t>
            </a:r>
            <a:endParaRPr lang="en-US" dirty="0"/>
          </a:p>
        </p:txBody>
      </p:sp>
      <p:sp>
        <p:nvSpPr>
          <p:cNvPr id="345" name="Google Shape;345;p45"/>
          <p:cNvSpPr txBox="1">
            <a:spLocks noGrp="1"/>
          </p:cNvSpPr>
          <p:nvPr>
            <p:ph type="subTitle" idx="3"/>
          </p:nvPr>
        </p:nvSpPr>
        <p:spPr>
          <a:xfrm>
            <a:off x="5070563" y="776489"/>
            <a:ext cx="3394458" cy="9215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Этике хакеров присуща </a:t>
            </a:r>
            <a:r>
              <a:rPr lang="ru-RU" dirty="0" err="1"/>
              <a:t>меритократическая</a:t>
            </a:r>
            <a:r>
              <a:rPr lang="ru-RU" dirty="0"/>
              <a:t> система, в которой поверхностность игнорируется в угоду мастерству. </a:t>
            </a:r>
            <a:endParaRPr lang="en-US" dirty="0"/>
          </a:p>
        </p:txBody>
      </p:sp>
      <p:sp>
        <p:nvSpPr>
          <p:cNvPr id="346" name="Google Shape;346;p45"/>
          <p:cNvSpPr txBox="1">
            <a:spLocks noGrp="1"/>
          </p:cNvSpPr>
          <p:nvPr>
            <p:ph type="ctrTitle" idx="4"/>
          </p:nvPr>
        </p:nvSpPr>
        <p:spPr>
          <a:xfrm>
            <a:off x="5070563" y="1956866"/>
            <a:ext cx="3456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«На компьютере можно создавать искусство и красоту»</a:t>
            </a:r>
            <a:endParaRPr lang="en-US" dirty="0"/>
          </a:p>
        </p:txBody>
      </p:sp>
      <p:sp>
        <p:nvSpPr>
          <p:cNvPr id="347" name="Google Shape;347;p45"/>
          <p:cNvSpPr txBox="1">
            <a:spLocks noGrp="1"/>
          </p:cNvSpPr>
          <p:nvPr>
            <p:ph type="subTitle" idx="5"/>
          </p:nvPr>
        </p:nvSpPr>
        <p:spPr>
          <a:xfrm>
            <a:off x="5070563" y="2343809"/>
            <a:ext cx="3727728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Хакеры высоко ценят инновационные методы, которые позволяют программам выполнять сложные задачи с помощью небольшого количества инструкций.</a:t>
            </a:r>
            <a:endParaRPr lang="en-US" dirty="0"/>
          </a:p>
        </p:txBody>
      </p:sp>
      <p:sp>
        <p:nvSpPr>
          <p:cNvPr id="348" name="Google Shape;348;p45"/>
          <p:cNvSpPr txBox="1">
            <a:spLocks noGrp="1"/>
          </p:cNvSpPr>
          <p:nvPr>
            <p:ph type="ctrTitle" idx="6"/>
          </p:nvPr>
        </p:nvSpPr>
        <p:spPr>
          <a:xfrm>
            <a:off x="1028072" y="1755044"/>
            <a:ext cx="427482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«Вся информация должна быть бесплатной»</a:t>
            </a:r>
            <a:endParaRPr dirty="0"/>
          </a:p>
        </p:txBody>
      </p:sp>
      <p:sp>
        <p:nvSpPr>
          <p:cNvPr id="349" name="Google Shape;349;p45"/>
          <p:cNvSpPr txBox="1">
            <a:spLocks noGrp="1"/>
          </p:cNvSpPr>
          <p:nvPr>
            <p:ph type="subTitle" idx="7"/>
          </p:nvPr>
        </p:nvSpPr>
        <p:spPr>
          <a:xfrm>
            <a:off x="1045595" y="2116959"/>
            <a:ext cx="4024968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Информация должна быть свободной, чтобы хакеры могли исправлять, улучшать и изобретать системы. Свободный обмен информацией позволяет повысить общую креативность. </a:t>
            </a:r>
            <a:endParaRPr lang="en-US" dirty="0"/>
          </a:p>
        </p:txBody>
      </p:sp>
      <p:sp>
        <p:nvSpPr>
          <p:cNvPr id="350" name="Google Shape;350;p45"/>
          <p:cNvSpPr txBox="1">
            <a:spLocks noGrp="1"/>
          </p:cNvSpPr>
          <p:nvPr>
            <p:ph type="ctrTitle" idx="8"/>
          </p:nvPr>
        </p:nvSpPr>
        <p:spPr>
          <a:xfrm>
            <a:off x="1063215" y="3314289"/>
            <a:ext cx="5001940" cy="5168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«Недоверие к власти — поощрение </a:t>
            </a:r>
            <a:br>
              <a:rPr lang="ru-RU" dirty="0"/>
            </a:br>
            <a:r>
              <a:rPr lang="ru-RU" dirty="0"/>
              <a:t>децентрализации»</a:t>
            </a:r>
            <a:endParaRPr lang="en-US" dirty="0"/>
          </a:p>
        </p:txBody>
      </p:sp>
      <p:sp>
        <p:nvSpPr>
          <p:cNvPr id="351" name="Google Shape;351;p45"/>
          <p:cNvSpPr txBox="1">
            <a:spLocks noGrp="1"/>
          </p:cNvSpPr>
          <p:nvPr>
            <p:ph type="subTitle" idx="9"/>
          </p:nvPr>
        </p:nvSpPr>
        <p:spPr>
          <a:xfrm>
            <a:off x="1063215" y="3604435"/>
            <a:ext cx="3806324" cy="10287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Хакеры считают, что бюрократия, будь то корпоративная, правительственная или университетская, является несовершенной системой.</a:t>
            </a:r>
            <a:endParaRPr lang="en-US" dirty="0"/>
          </a:p>
        </p:txBody>
      </p:sp>
      <p:sp>
        <p:nvSpPr>
          <p:cNvPr id="352" name="Google Shape;352;p45"/>
          <p:cNvSpPr txBox="1">
            <a:spLocks noGrp="1"/>
          </p:cNvSpPr>
          <p:nvPr>
            <p:ph type="ctrTitle" idx="13"/>
          </p:nvPr>
        </p:nvSpPr>
        <p:spPr>
          <a:xfrm>
            <a:off x="5067419" y="3306395"/>
            <a:ext cx="3456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«Компьютеры могут изменить вашу жизнь к лучшему»</a:t>
            </a:r>
            <a:endParaRPr lang="en-US" dirty="0"/>
          </a:p>
        </p:txBody>
      </p:sp>
      <p:sp>
        <p:nvSpPr>
          <p:cNvPr id="353" name="Google Shape;353;p45"/>
          <p:cNvSpPr txBox="1">
            <a:spLocks noGrp="1"/>
          </p:cNvSpPr>
          <p:nvPr>
            <p:ph type="subTitle" idx="14"/>
          </p:nvPr>
        </p:nvSpPr>
        <p:spPr>
          <a:xfrm>
            <a:off x="5067419" y="3717896"/>
            <a:ext cx="3771861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Хакерам удалось превратить мечты о бесконечных возможностях в реальность. Главной целью хакеров было научить общество тому, что «мир, открытый компьютером, безграничен»</a:t>
            </a:r>
            <a:endParaRPr lang="en-US" dirty="0"/>
          </a:p>
        </p:txBody>
      </p:sp>
      <p:sp>
        <p:nvSpPr>
          <p:cNvPr id="354" name="Google Shape;354;p45"/>
          <p:cNvSpPr/>
          <p:nvPr/>
        </p:nvSpPr>
        <p:spPr>
          <a:xfrm flipV="1">
            <a:off x="1129437" y="1965610"/>
            <a:ext cx="3456000" cy="14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chemeClr val="accent1">
                <a:alpha val="7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354;p45">
            <a:extLst>
              <a:ext uri="{FF2B5EF4-FFF2-40B4-BE49-F238E27FC236}">
                <a16:creationId xmlns:a16="http://schemas.microsoft.com/office/drawing/2014/main" id="{B5A0A7CE-D71E-55E4-E771-CE248960ADDB}"/>
              </a:ext>
            </a:extLst>
          </p:cNvPr>
          <p:cNvSpPr/>
          <p:nvPr/>
        </p:nvSpPr>
        <p:spPr>
          <a:xfrm flipV="1">
            <a:off x="5141125" y="1949584"/>
            <a:ext cx="3456000" cy="14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chemeClr val="accent1">
                <a:alpha val="7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54;p45">
            <a:extLst>
              <a:ext uri="{FF2B5EF4-FFF2-40B4-BE49-F238E27FC236}">
                <a16:creationId xmlns:a16="http://schemas.microsoft.com/office/drawing/2014/main" id="{6ADD24FF-431B-F2D6-3055-096C5867066D}"/>
              </a:ext>
            </a:extLst>
          </p:cNvPr>
          <p:cNvSpPr/>
          <p:nvPr/>
        </p:nvSpPr>
        <p:spPr>
          <a:xfrm flipV="1">
            <a:off x="5141125" y="3299204"/>
            <a:ext cx="3456000" cy="14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chemeClr val="accent1">
                <a:alpha val="7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354;p45">
            <a:extLst>
              <a:ext uri="{FF2B5EF4-FFF2-40B4-BE49-F238E27FC236}">
                <a16:creationId xmlns:a16="http://schemas.microsoft.com/office/drawing/2014/main" id="{164BC8E2-FC60-BA7B-3858-99263BD2E614}"/>
              </a:ext>
            </a:extLst>
          </p:cNvPr>
          <p:cNvSpPr/>
          <p:nvPr/>
        </p:nvSpPr>
        <p:spPr>
          <a:xfrm flipV="1">
            <a:off x="1129437" y="3291995"/>
            <a:ext cx="3456000" cy="14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chemeClr val="accent1">
                <a:alpha val="7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" name="Google Shape;211;p36">
            <a:extLst>
              <a:ext uri="{FF2B5EF4-FFF2-40B4-BE49-F238E27FC236}">
                <a16:creationId xmlns:a16="http://schemas.microsoft.com/office/drawing/2014/main" id="{C8DF17B3-E47E-B39D-452B-605881AA18F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487265">
            <a:off x="2791644" y="4489119"/>
            <a:ext cx="747674" cy="719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10;p36">
            <a:extLst>
              <a:ext uri="{FF2B5EF4-FFF2-40B4-BE49-F238E27FC236}">
                <a16:creationId xmlns:a16="http://schemas.microsoft.com/office/drawing/2014/main" id="{13FE1D05-0088-6D27-7571-AC04C9FD0D6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37252">
            <a:off x="8396449" y="925865"/>
            <a:ext cx="885661" cy="8842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0411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BDDD7C-43C2-2E78-C0E5-E1A029BD9B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46FB00E-6BBD-3838-F881-375C497B26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12BA531-7186-294D-D25D-6FF48C70A4F8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B7409F3-AA16-8751-595A-2D08D83E4B83}"/>
              </a:ext>
            </a:extLst>
          </p:cNvPr>
          <p:cNvSpPr>
            <a:spLocks noGrp="1"/>
          </p:cNvSpPr>
          <p:nvPr>
            <p:ph type="ctrTitle" idx="3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299D30B1-7DAE-A3EF-F31F-80994736B66B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8C4AC74-131F-0D28-D53F-4A62525AC8D3}"/>
              </a:ext>
            </a:extLst>
          </p:cNvPr>
          <p:cNvSpPr>
            <a:spLocks noGrp="1"/>
          </p:cNvSpPr>
          <p:nvPr>
            <p:ph type="title" idx="5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207009E8-FB27-5527-94D8-DCFA2F2FA06C}"/>
              </a:ext>
            </a:extLst>
          </p:cNvPr>
          <p:cNvSpPr>
            <a:spLocks noGrp="1"/>
          </p:cNvSpPr>
          <p:nvPr>
            <p:ph type="ctrTitle" idx="6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Подзаголовок 8">
            <a:extLst>
              <a:ext uri="{FF2B5EF4-FFF2-40B4-BE49-F238E27FC236}">
                <a16:creationId xmlns:a16="http://schemas.microsoft.com/office/drawing/2014/main" id="{DA4D92CB-F111-8025-59AB-9606979A1C82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9945F3FE-BD43-1F78-D79D-AC3071233DA9}"/>
              </a:ext>
            </a:extLst>
          </p:cNvPr>
          <p:cNvSpPr>
            <a:spLocks noGrp="1"/>
          </p:cNvSpPr>
          <p:nvPr>
            <p:ph type="title" idx="8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8E4E512C-1B6F-0C78-361C-5419DF5BBC83}"/>
              </a:ext>
            </a:extLst>
          </p:cNvPr>
          <p:cNvSpPr>
            <a:spLocks noGrp="1"/>
          </p:cNvSpPr>
          <p:nvPr>
            <p:ph type="ctrTitle" idx="9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2" name="Подзаголовок 11">
            <a:extLst>
              <a:ext uri="{FF2B5EF4-FFF2-40B4-BE49-F238E27FC236}">
                <a16:creationId xmlns:a16="http://schemas.microsoft.com/office/drawing/2014/main" id="{F223FF7E-5939-7B2F-A172-1ED610DC290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E2B414FF-30A4-07AB-F766-772390795120}"/>
              </a:ext>
            </a:extLst>
          </p:cNvPr>
          <p:cNvSpPr>
            <a:spLocks noGrp="1"/>
          </p:cNvSpPr>
          <p:nvPr>
            <p:ph type="title" idx="14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4149C0D5-D216-E317-970F-62C96AB5DC7E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A58528D-F3B0-CDC1-AF14-02015FF3A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0019" y="0"/>
            <a:ext cx="944403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633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>
            <a:spLocks noGrp="1"/>
          </p:cNvSpPr>
          <p:nvPr>
            <p:ph type="ctrTitle"/>
          </p:nvPr>
        </p:nvSpPr>
        <p:spPr>
          <a:xfrm>
            <a:off x="457596" y="873040"/>
            <a:ext cx="4967841" cy="24073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600" b="1" dirty="0"/>
              <a:t>APT</a:t>
            </a:r>
            <a:endParaRPr sz="16600" b="1" dirty="0"/>
          </a:p>
        </p:txBody>
      </p:sp>
      <p:sp>
        <p:nvSpPr>
          <p:cNvPr id="218" name="Google Shape;218;p37"/>
          <p:cNvSpPr txBox="1">
            <a:spLocks noGrp="1"/>
          </p:cNvSpPr>
          <p:nvPr>
            <p:ph type="subTitle" idx="1"/>
          </p:nvPr>
        </p:nvSpPr>
        <p:spPr>
          <a:xfrm>
            <a:off x="567691" y="2793390"/>
            <a:ext cx="4857746" cy="8552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Judgment Panda (CrowdStrike), Zirconium (Microsoft), APT 31 (Mandiant), </a:t>
            </a:r>
            <a:r>
              <a:rPr lang="en-US" dirty="0" err="1"/>
              <a:t>TEMP.Avengers</a:t>
            </a:r>
            <a:r>
              <a:rPr lang="en-US" dirty="0"/>
              <a:t> (Symantec),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Bronze Vinewood (</a:t>
            </a:r>
            <a:r>
              <a:rPr lang="en-US" dirty="0" err="1"/>
              <a:t>Secureworks</a:t>
            </a:r>
            <a:r>
              <a:rPr lang="en-US" dirty="0"/>
              <a:t>)</a:t>
            </a:r>
          </a:p>
        </p:txBody>
      </p:sp>
      <p:pic>
        <p:nvPicPr>
          <p:cNvPr id="221" name="Google Shape;221;p37"/>
          <p:cNvPicPr preferRelativeResize="0"/>
          <p:nvPr/>
        </p:nvPicPr>
        <p:blipFill rotWithShape="1">
          <a:blip r:embed="rId3">
            <a:alphaModFix/>
          </a:blip>
          <a:srcRect t="4661" b="4643"/>
          <a:stretch/>
        </p:blipFill>
        <p:spPr>
          <a:xfrm>
            <a:off x="6694749" y="284703"/>
            <a:ext cx="3342575" cy="424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224;p66">
            <a:extLst>
              <a:ext uri="{FF2B5EF4-FFF2-40B4-BE49-F238E27FC236}">
                <a16:creationId xmlns:a16="http://schemas.microsoft.com/office/drawing/2014/main" id="{4A7CE7F8-BADA-C793-8CF4-5DF46AAE153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1185" y="144781"/>
            <a:ext cx="3342575" cy="453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09;p36">
            <a:extLst>
              <a:ext uri="{FF2B5EF4-FFF2-40B4-BE49-F238E27FC236}">
                <a16:creationId xmlns:a16="http://schemas.microsoft.com/office/drawing/2014/main" id="{29570995-DBB6-D0A7-B4F8-F09A415480E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441753">
            <a:off x="222409" y="1847"/>
            <a:ext cx="1062400" cy="1044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11;p36">
            <a:extLst>
              <a:ext uri="{FF2B5EF4-FFF2-40B4-BE49-F238E27FC236}">
                <a16:creationId xmlns:a16="http://schemas.microsoft.com/office/drawing/2014/main" id="{97779205-3757-9178-86C8-EDC0A12ECDE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487265">
            <a:off x="3613126" y="4056006"/>
            <a:ext cx="1471579" cy="1320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10;p36">
            <a:extLst>
              <a:ext uri="{FF2B5EF4-FFF2-40B4-BE49-F238E27FC236}">
                <a16:creationId xmlns:a16="http://schemas.microsoft.com/office/drawing/2014/main" id="{163394C0-F626-E6FA-26D5-C06233487EE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737252">
            <a:off x="231007" y="3492167"/>
            <a:ext cx="885661" cy="88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57;p32">
            <a:extLst>
              <a:ext uri="{FF2B5EF4-FFF2-40B4-BE49-F238E27FC236}">
                <a16:creationId xmlns:a16="http://schemas.microsoft.com/office/drawing/2014/main" id="{742E51EB-A35B-1345-B26C-2B2A2D6FF27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800000">
            <a:off x="222191" y="2535869"/>
            <a:ext cx="5203246" cy="5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12;p36">
            <a:extLst>
              <a:ext uri="{FF2B5EF4-FFF2-40B4-BE49-F238E27FC236}">
                <a16:creationId xmlns:a16="http://schemas.microsoft.com/office/drawing/2014/main" id="{51BDE4B3-C967-E4A8-DFC1-3348AE417EA0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919429" flipH="1">
            <a:off x="4679976" y="148068"/>
            <a:ext cx="657722" cy="752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12;p36">
            <a:extLst>
              <a:ext uri="{FF2B5EF4-FFF2-40B4-BE49-F238E27FC236}">
                <a16:creationId xmlns:a16="http://schemas.microsoft.com/office/drawing/2014/main" id="{AC59BB4A-FE55-4945-EA27-58A4B010E05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919429" flipH="1">
            <a:off x="6598229" y="4377132"/>
            <a:ext cx="724690" cy="752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12;p36">
            <a:extLst>
              <a:ext uri="{FF2B5EF4-FFF2-40B4-BE49-F238E27FC236}">
                <a16:creationId xmlns:a16="http://schemas.microsoft.com/office/drawing/2014/main" id="{00FCE707-6AC5-C479-4AAA-F11FD0D9A64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2753797" flipH="1">
            <a:off x="637303" y="3951639"/>
            <a:ext cx="1058460" cy="948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>
            <a:spLocks noGrp="1"/>
          </p:cNvSpPr>
          <p:nvPr>
            <p:ph type="body" idx="1"/>
          </p:nvPr>
        </p:nvSpPr>
        <p:spPr>
          <a:xfrm>
            <a:off x="2983369" y="1391138"/>
            <a:ext cx="6028959" cy="26902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 dirty="0">
                <a:solidFill>
                  <a:schemeClr val="bg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APT31</a:t>
            </a:r>
            <a:r>
              <a:rPr lang="ru-RU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— группировка, известная с </a:t>
            </a:r>
            <a:r>
              <a:rPr lang="ru-RU" b="1" dirty="0">
                <a:solidFill>
                  <a:schemeClr val="bg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2016</a:t>
            </a:r>
            <a:r>
              <a:rPr lang="ru-RU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года. Ее характерной особенностью является специфический вектор атак, а именно: эксплуатация уязвимостей в таких приложениях, как </a:t>
            </a:r>
            <a:r>
              <a:rPr lang="ru-RU" b="1" dirty="0">
                <a:solidFill>
                  <a:schemeClr val="bg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Java</a:t>
            </a:r>
            <a:r>
              <a:rPr lang="ru-RU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и </a:t>
            </a:r>
            <a:r>
              <a:rPr lang="ru-RU" b="1" dirty="0">
                <a:solidFill>
                  <a:schemeClr val="bg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Adobe</a:t>
            </a:r>
            <a:r>
              <a:rPr lang="ru-RU" b="1" dirty="0">
                <a:solidFill>
                  <a:srgbClr val="3C54F7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r>
              <a:rPr lang="ru-RU" b="1" dirty="0">
                <a:solidFill>
                  <a:schemeClr val="bg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Flash</a:t>
            </a:r>
            <a:r>
              <a:rPr lang="ru-RU" b="1" dirty="0">
                <a:solidFill>
                  <a:srgbClr val="3C54F7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,</a:t>
            </a:r>
            <a:r>
              <a:rPr lang="ru-RU" b="1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r>
              <a:rPr lang="ru-RU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использование неизвестных ранее уязвимостей нулевого дня от </a:t>
            </a:r>
            <a:r>
              <a:rPr lang="ru-RU" b="1" dirty="0" err="1">
                <a:solidFill>
                  <a:schemeClr val="bg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Equation</a:t>
            </a:r>
            <a:r>
              <a:rPr lang="ru-RU" b="1" dirty="0">
                <a:solidFill>
                  <a:schemeClr val="bg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Group</a:t>
            </a:r>
            <a:r>
              <a:rPr lang="ru-RU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. В различное время жертвами группировки становились правительства </a:t>
            </a:r>
            <a:r>
              <a:rPr lang="ru-RU" b="1" dirty="0">
                <a:solidFill>
                  <a:schemeClr val="bg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Финляндии</a:t>
            </a:r>
            <a:r>
              <a:rPr lang="ru-RU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, предположительно </a:t>
            </a:r>
            <a:r>
              <a:rPr lang="ru-RU" b="1" dirty="0">
                <a:solidFill>
                  <a:schemeClr val="bg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Норвегии</a:t>
            </a:r>
            <a:r>
              <a:rPr lang="ru-RU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и </a:t>
            </a:r>
            <a:r>
              <a:rPr lang="ru-RU" b="1" dirty="0">
                <a:solidFill>
                  <a:schemeClr val="bg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Германии</a:t>
            </a:r>
            <a:r>
              <a:rPr lang="ru-RU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. Ряд экспертов считают, что данная группа проводила атаки на </a:t>
            </a:r>
            <a:r>
              <a:rPr lang="ru-RU" b="1" dirty="0">
                <a:solidFill>
                  <a:schemeClr val="bg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Microsoft Exchange </a:t>
            </a:r>
            <a:r>
              <a:rPr lang="ru-RU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в </a:t>
            </a:r>
            <a:r>
              <a:rPr lang="ru-RU" b="1" dirty="0">
                <a:solidFill>
                  <a:schemeClr val="bg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Великобритании</a:t>
            </a:r>
            <a:r>
              <a:rPr lang="ru-RU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и </a:t>
            </a:r>
            <a:r>
              <a:rPr lang="ru-RU" b="1" dirty="0">
                <a:solidFill>
                  <a:schemeClr val="bg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США</a:t>
            </a:r>
            <a:r>
              <a:rPr lang="ru-RU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, на организации и лица, близкие к кандидатам в президенты </a:t>
            </a:r>
            <a:r>
              <a:rPr lang="ru-RU" b="1" dirty="0">
                <a:solidFill>
                  <a:schemeClr val="bg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США</a:t>
            </a:r>
            <a:r>
              <a:rPr lang="ru-RU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во время предвыборной кампании </a:t>
            </a:r>
            <a:r>
              <a:rPr lang="ru-RU" b="1" dirty="0">
                <a:solidFill>
                  <a:schemeClr val="bg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2020</a:t>
            </a:r>
            <a:r>
              <a:rPr lang="ru-RU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года, атаки во Франции в </a:t>
            </a:r>
            <a:r>
              <a:rPr lang="ru-RU" b="1" dirty="0">
                <a:solidFill>
                  <a:schemeClr val="bg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2021</a:t>
            </a:r>
            <a:r>
              <a:rPr lang="ru-RU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году. </a:t>
            </a:r>
            <a:r>
              <a:rPr lang="ru-RU" dirty="0"/>
              <a:t>Н</a:t>
            </a:r>
            <a:r>
              <a:rPr lang="ru-RU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екоторые эксперты предполагают, что у этой группировки китайские корни.</a:t>
            </a:r>
            <a:endParaRPr lang="en-US" sz="2400" dirty="0">
              <a:solidFill>
                <a:schemeClr val="accen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69" name="Google Shape;169;p33"/>
          <p:cNvSpPr txBox="1">
            <a:spLocks noGrp="1"/>
          </p:cNvSpPr>
          <p:nvPr>
            <p:ph type="title"/>
          </p:nvPr>
        </p:nvSpPr>
        <p:spPr>
          <a:xfrm rot="-5400000">
            <a:off x="-1531941" y="2219059"/>
            <a:ext cx="414528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ХАРАКТЕРИСТИКИ</a:t>
            </a:r>
            <a:endParaRPr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674BA4-2EA0-8A67-0AF1-2B24915E1E23}"/>
              </a:ext>
            </a:extLst>
          </p:cNvPr>
          <p:cNvSpPr txBox="1"/>
          <p:nvPr/>
        </p:nvSpPr>
        <p:spPr>
          <a:xfrm>
            <a:off x="862599" y="300679"/>
            <a:ext cx="418184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solidFill>
                  <a:schemeClr val="bg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Цель:</a:t>
            </a:r>
            <a:br>
              <a:rPr lang="ru-RU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</a:br>
            <a:r>
              <a:rPr lang="ru-RU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Кибершпионаж, получение информации, которая может предоставить политические, экономические и военные преимущества</a:t>
            </a:r>
            <a:endParaRPr lang="LID409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BE6F8D-EF31-18F4-DCC4-12D359641D1B}"/>
              </a:ext>
            </a:extLst>
          </p:cNvPr>
          <p:cNvSpPr txBox="1"/>
          <p:nvPr/>
        </p:nvSpPr>
        <p:spPr>
          <a:xfrm>
            <a:off x="862599" y="2761940"/>
            <a:ext cx="4572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dirty="0">
                <a:solidFill>
                  <a:schemeClr val="bg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Атакуемые страны: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Беларусь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Великобритания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Канада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Монголия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Норвегия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Россия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США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Финляндия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Франция</a:t>
            </a:r>
            <a:endParaRPr lang="en-US" sz="1400" dirty="0">
              <a:solidFill>
                <a:schemeClr val="accen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8" name="Google Shape;157;p32">
            <a:extLst>
              <a:ext uri="{FF2B5EF4-FFF2-40B4-BE49-F238E27FC236}">
                <a16:creationId xmlns:a16="http://schemas.microsoft.com/office/drawing/2014/main" id="{72A003DB-F413-3D57-D7B1-5DAB9A140DC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200000">
            <a:off x="1230075" y="4005573"/>
            <a:ext cx="3007932" cy="26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7;p32">
            <a:extLst>
              <a:ext uri="{FF2B5EF4-FFF2-40B4-BE49-F238E27FC236}">
                <a16:creationId xmlns:a16="http://schemas.microsoft.com/office/drawing/2014/main" id="{9EC29C07-4F23-EEBD-10FB-BF030DA09CE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000857" y="1124750"/>
            <a:ext cx="4758083" cy="31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11;p36">
            <a:extLst>
              <a:ext uri="{FF2B5EF4-FFF2-40B4-BE49-F238E27FC236}">
                <a16:creationId xmlns:a16="http://schemas.microsoft.com/office/drawing/2014/main" id="{0EB59B16-EF62-E82E-0616-A4F9A6DE12B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487265">
            <a:off x="996823" y="1569372"/>
            <a:ext cx="1471579" cy="1320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09;p36">
            <a:extLst>
              <a:ext uri="{FF2B5EF4-FFF2-40B4-BE49-F238E27FC236}">
                <a16:creationId xmlns:a16="http://schemas.microsoft.com/office/drawing/2014/main" id="{89AA22C7-3D55-E7C7-51E3-56F7A4569CC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441753">
            <a:off x="1469657" y="1514820"/>
            <a:ext cx="1062400" cy="1044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12;p36">
            <a:extLst>
              <a:ext uri="{FF2B5EF4-FFF2-40B4-BE49-F238E27FC236}">
                <a16:creationId xmlns:a16="http://schemas.microsoft.com/office/drawing/2014/main" id="{1F3903C4-015B-F04D-69C8-9551A899945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919429" flipH="1">
            <a:off x="8140465" y="206249"/>
            <a:ext cx="1359431" cy="1126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10;p36">
            <a:extLst>
              <a:ext uri="{FF2B5EF4-FFF2-40B4-BE49-F238E27FC236}">
                <a16:creationId xmlns:a16="http://schemas.microsoft.com/office/drawing/2014/main" id="{55F338F5-D997-A46C-4373-2912FB8C972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737252">
            <a:off x="5615783" y="3856549"/>
            <a:ext cx="1091918" cy="1047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77;p34">
            <a:extLst>
              <a:ext uri="{FF2B5EF4-FFF2-40B4-BE49-F238E27FC236}">
                <a16:creationId xmlns:a16="http://schemas.microsoft.com/office/drawing/2014/main" id="{A0EB8647-6B17-EE5D-E104-B55210AF1DB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898296">
            <a:off x="6545994" y="2765"/>
            <a:ext cx="1250088" cy="1320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35;p39">
            <a:extLst>
              <a:ext uri="{FF2B5EF4-FFF2-40B4-BE49-F238E27FC236}">
                <a16:creationId xmlns:a16="http://schemas.microsoft.com/office/drawing/2014/main" id="{A5B90FAC-6403-8F84-9245-EDA1B2D9653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5367224">
            <a:off x="7387844" y="4283436"/>
            <a:ext cx="766513" cy="711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>
            <a:spLocks noGrp="1"/>
          </p:cNvSpPr>
          <p:nvPr>
            <p:ph type="ctrTitle"/>
          </p:nvPr>
        </p:nvSpPr>
        <p:spPr>
          <a:xfrm>
            <a:off x="105151" y="2000109"/>
            <a:ext cx="8001363" cy="14367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 b="1" dirty="0"/>
              <a:t>Cobalt</a:t>
            </a:r>
          </a:p>
        </p:txBody>
      </p:sp>
      <p:sp>
        <p:nvSpPr>
          <p:cNvPr id="218" name="Google Shape;218;p37"/>
          <p:cNvSpPr txBox="1">
            <a:spLocks noGrp="1"/>
          </p:cNvSpPr>
          <p:nvPr>
            <p:ph type="subTitle" idx="1"/>
          </p:nvPr>
        </p:nvSpPr>
        <p:spPr>
          <a:xfrm>
            <a:off x="306267" y="2859572"/>
            <a:ext cx="4857746" cy="10524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Cobalt Gang</a:t>
            </a:r>
            <a:r>
              <a:rPr lang="ru-RU" sz="1800" dirty="0"/>
              <a:t>. </a:t>
            </a:r>
            <a:r>
              <a:rPr lang="en-US" sz="1800" dirty="0"/>
              <a:t>Cobalt Spider</a:t>
            </a:r>
          </a:p>
        </p:txBody>
      </p:sp>
      <p:pic>
        <p:nvPicPr>
          <p:cNvPr id="10" name="Google Shape;209;p36">
            <a:extLst>
              <a:ext uri="{FF2B5EF4-FFF2-40B4-BE49-F238E27FC236}">
                <a16:creationId xmlns:a16="http://schemas.microsoft.com/office/drawing/2014/main" id="{29570995-DBB6-D0A7-B4F8-F09A415480E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441753">
            <a:off x="1265750" y="31148"/>
            <a:ext cx="1062400" cy="1044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11;p36">
            <a:extLst>
              <a:ext uri="{FF2B5EF4-FFF2-40B4-BE49-F238E27FC236}">
                <a16:creationId xmlns:a16="http://schemas.microsoft.com/office/drawing/2014/main" id="{97779205-3757-9178-86C8-EDC0A12ECDE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487265">
            <a:off x="3758852" y="3806360"/>
            <a:ext cx="1471579" cy="1320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10;p36">
            <a:extLst>
              <a:ext uri="{FF2B5EF4-FFF2-40B4-BE49-F238E27FC236}">
                <a16:creationId xmlns:a16="http://schemas.microsoft.com/office/drawing/2014/main" id="{163394C0-F626-E6FA-26D5-C06233487EE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37252">
            <a:off x="39727" y="3633306"/>
            <a:ext cx="885661" cy="88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57;p32">
            <a:extLst>
              <a:ext uri="{FF2B5EF4-FFF2-40B4-BE49-F238E27FC236}">
                <a16:creationId xmlns:a16="http://schemas.microsoft.com/office/drawing/2014/main" id="{742E51EB-A35B-1345-B26C-2B2A2D6FF27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-397933" y="2625796"/>
            <a:ext cx="8263466" cy="5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12;p36">
            <a:extLst>
              <a:ext uri="{FF2B5EF4-FFF2-40B4-BE49-F238E27FC236}">
                <a16:creationId xmlns:a16="http://schemas.microsoft.com/office/drawing/2014/main" id="{00FCE707-6AC5-C479-4AAA-F11FD0D9A64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753797" flipH="1">
            <a:off x="418627" y="3992502"/>
            <a:ext cx="1058460" cy="948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36BA374-7685-B2A1-6578-000413021C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303354">
            <a:off x="4272555" y="117983"/>
            <a:ext cx="4130988" cy="1566333"/>
          </a:xfrm>
          <a:prstGeom prst="rect">
            <a:avLst/>
          </a:prstGeom>
        </p:spPr>
      </p:pic>
      <p:pic>
        <p:nvPicPr>
          <p:cNvPr id="19" name="Google Shape;157;p32">
            <a:extLst>
              <a:ext uri="{FF2B5EF4-FFF2-40B4-BE49-F238E27FC236}">
                <a16:creationId xmlns:a16="http://schemas.microsoft.com/office/drawing/2014/main" id="{59CED8E3-959C-CBE4-96BE-0F335933D74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2071731">
            <a:off x="3422716" y="1378204"/>
            <a:ext cx="5203246" cy="5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57;p32">
            <a:extLst>
              <a:ext uri="{FF2B5EF4-FFF2-40B4-BE49-F238E27FC236}">
                <a16:creationId xmlns:a16="http://schemas.microsoft.com/office/drawing/2014/main" id="{C618F663-AD66-DFD7-71E5-E43EB163283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2071731">
            <a:off x="4264032" y="18968"/>
            <a:ext cx="5203246" cy="5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11;p36">
            <a:extLst>
              <a:ext uri="{FF2B5EF4-FFF2-40B4-BE49-F238E27FC236}">
                <a16:creationId xmlns:a16="http://schemas.microsoft.com/office/drawing/2014/main" id="{0D669B2C-679A-022D-7907-DCAC5F82D15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487265">
            <a:off x="3178561" y="3261321"/>
            <a:ext cx="1471579" cy="1320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12;p36">
            <a:extLst>
              <a:ext uri="{FF2B5EF4-FFF2-40B4-BE49-F238E27FC236}">
                <a16:creationId xmlns:a16="http://schemas.microsoft.com/office/drawing/2014/main" id="{7030EFE6-0F13-BA14-D662-A8436D0877C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919429" flipH="1">
            <a:off x="7351568" y="2554606"/>
            <a:ext cx="1423223" cy="1304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11;p36">
            <a:extLst>
              <a:ext uri="{FF2B5EF4-FFF2-40B4-BE49-F238E27FC236}">
                <a16:creationId xmlns:a16="http://schemas.microsoft.com/office/drawing/2014/main" id="{C829952F-E5CA-0E5D-459E-885C4029E57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487265">
            <a:off x="999401" y="328242"/>
            <a:ext cx="797329" cy="68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58;p32">
            <a:extLst>
              <a:ext uri="{FF2B5EF4-FFF2-40B4-BE49-F238E27FC236}">
                <a16:creationId xmlns:a16="http://schemas.microsoft.com/office/drawing/2014/main" id="{E0433727-2EBF-9AA1-3C6C-24E00C1B075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157902">
            <a:off x="6132232" y="3987422"/>
            <a:ext cx="803698" cy="7574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1955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>
            <a:spLocks noGrp="1"/>
          </p:cNvSpPr>
          <p:nvPr>
            <p:ph type="body" idx="1"/>
          </p:nvPr>
        </p:nvSpPr>
        <p:spPr>
          <a:xfrm>
            <a:off x="3363455" y="1903840"/>
            <a:ext cx="5448481" cy="21149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err="1">
                <a:latin typeface="Work Sans Light"/>
                <a:ea typeface="Work Sans Light"/>
                <a:cs typeface="Work Sans Light"/>
                <a:sym typeface="Work Sans Light"/>
              </a:rPr>
              <a:t>Киберпреступная</a:t>
            </a:r>
            <a:r>
              <a:rPr lang="ru-RU" dirty="0">
                <a:latin typeface="Work Sans Light"/>
                <a:ea typeface="Work Sans Light"/>
                <a:cs typeface="Work Sans Light"/>
                <a:sym typeface="Work Sans Light"/>
              </a:rPr>
              <a:t> группа </a:t>
            </a:r>
            <a:r>
              <a:rPr lang="ru-RU" dirty="0" err="1">
                <a:solidFill>
                  <a:schemeClr val="bg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Cobalt</a:t>
            </a:r>
            <a:r>
              <a:rPr lang="ru-RU" dirty="0">
                <a:latin typeface="Work Sans Light"/>
                <a:ea typeface="Work Sans Light"/>
                <a:cs typeface="Work Sans Light"/>
                <a:sym typeface="Work Sans Light"/>
              </a:rPr>
              <a:t> существует с </a:t>
            </a:r>
            <a:r>
              <a:rPr lang="ru-RU" dirty="0">
                <a:solidFill>
                  <a:schemeClr val="bg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2016</a:t>
            </a:r>
            <a:r>
              <a:rPr lang="ru-RU" dirty="0">
                <a:latin typeface="Work Sans Light"/>
                <a:ea typeface="Work Sans Light"/>
                <a:cs typeface="Work Sans Light"/>
                <a:sym typeface="Work Sans Light"/>
              </a:rPr>
              <a:t> года и атакует организации кредитно-финансовой сферы c целью кражи денежных средств через взлом банкоматов, карточный процессинг, различные платежные системы </a:t>
            </a:r>
            <a:r>
              <a:rPr lang="ru-RU" dirty="0">
                <a:solidFill>
                  <a:schemeClr val="bg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(SWIFT, АРМ КБР). </a:t>
            </a:r>
            <a:r>
              <a:rPr lang="ru-RU" dirty="0">
                <a:latin typeface="Work Sans Light"/>
                <a:ea typeface="Work Sans Light"/>
                <a:cs typeface="Work Sans Light"/>
                <a:sym typeface="Work Sans Light"/>
              </a:rPr>
              <a:t>По оценкам </a:t>
            </a:r>
            <a:r>
              <a:rPr lang="ru-RU" dirty="0" err="1">
                <a:solidFill>
                  <a:schemeClr val="bg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ФинЦЕРТ</a:t>
            </a:r>
            <a:r>
              <a:rPr lang="ru-RU" dirty="0">
                <a:latin typeface="Work Sans Light"/>
                <a:ea typeface="Work Sans Light"/>
                <a:cs typeface="Work Sans Light"/>
                <a:sym typeface="Work Sans Light"/>
              </a:rPr>
              <a:t>, ущерб от атак группы </a:t>
            </a:r>
            <a:r>
              <a:rPr lang="ru-RU" dirty="0" err="1">
                <a:solidFill>
                  <a:schemeClr val="bg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Cobalt</a:t>
            </a:r>
            <a:r>
              <a:rPr lang="ru-RU" dirty="0">
                <a:latin typeface="Work Sans Light"/>
                <a:ea typeface="Work Sans Light"/>
                <a:cs typeface="Work Sans Light"/>
                <a:sym typeface="Work Sans Light"/>
              </a:rPr>
              <a:t> в России в </a:t>
            </a:r>
            <a:r>
              <a:rPr lang="ru-RU" dirty="0">
                <a:solidFill>
                  <a:schemeClr val="bg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2017</a:t>
            </a:r>
            <a:r>
              <a:rPr lang="ru-RU" dirty="0">
                <a:latin typeface="Work Sans Light"/>
                <a:ea typeface="Work Sans Light"/>
                <a:cs typeface="Work Sans Light"/>
                <a:sym typeface="Work Sans Light"/>
              </a:rPr>
              <a:t> году превысил </a:t>
            </a:r>
            <a:r>
              <a:rPr lang="ru-RU" dirty="0">
                <a:solidFill>
                  <a:schemeClr val="bg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1 млрд рублей</a:t>
            </a:r>
            <a:r>
              <a:rPr lang="ru-RU" dirty="0">
                <a:latin typeface="Work Sans Light"/>
                <a:ea typeface="Work Sans Light"/>
                <a:cs typeface="Work Sans Light"/>
                <a:sym typeface="Work Sans Light"/>
              </a:rPr>
              <a:t>. После ареста одного из лидеров группы в </a:t>
            </a:r>
            <a:r>
              <a:rPr lang="ru-RU" dirty="0">
                <a:solidFill>
                  <a:schemeClr val="bg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2018</a:t>
            </a:r>
            <a:r>
              <a:rPr lang="ru-RU" dirty="0">
                <a:latin typeface="Work Sans Light"/>
                <a:ea typeface="Work Sans Light"/>
                <a:cs typeface="Work Sans Light"/>
                <a:sym typeface="Work Sans Light"/>
              </a:rPr>
              <a:t> году группа продолжила свою активность. Один из громких взломов, к которым была причастна группа, — взлом системы быстрых платежей </a:t>
            </a:r>
            <a:r>
              <a:rPr lang="ru-RU" dirty="0" err="1">
                <a:solidFill>
                  <a:schemeClr val="bg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Unistream</a:t>
            </a:r>
            <a:r>
              <a:rPr lang="ru-RU" dirty="0">
                <a:latin typeface="Work Sans Light"/>
                <a:ea typeface="Work Sans Light"/>
                <a:cs typeface="Work Sans Light"/>
                <a:sym typeface="Work Sans Light"/>
              </a:rPr>
              <a:t>.</a:t>
            </a:r>
            <a:endParaRPr lang="en-US" sz="2400" dirty="0"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69" name="Google Shape;169;p33"/>
          <p:cNvSpPr txBox="1">
            <a:spLocks noGrp="1"/>
          </p:cNvSpPr>
          <p:nvPr>
            <p:ph type="title"/>
          </p:nvPr>
        </p:nvSpPr>
        <p:spPr>
          <a:xfrm rot="-5400000">
            <a:off x="-1531941" y="2219059"/>
            <a:ext cx="414528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ХАРАКТЕРИСТИКИ</a:t>
            </a:r>
            <a:endParaRPr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674BA4-2EA0-8A67-0AF1-2B24915E1E23}"/>
              </a:ext>
            </a:extLst>
          </p:cNvPr>
          <p:cNvSpPr txBox="1"/>
          <p:nvPr/>
        </p:nvSpPr>
        <p:spPr>
          <a:xfrm>
            <a:off x="1389370" y="709966"/>
            <a:ext cx="41818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 dirty="0">
                <a:solidFill>
                  <a:schemeClr val="bg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Цель:</a:t>
            </a:r>
            <a:br>
              <a:rPr lang="ru-RU" sz="1600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</a:br>
            <a:r>
              <a:rPr lang="ru-RU" sz="1600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Кража денежных средств</a:t>
            </a:r>
            <a:endParaRPr lang="LID4096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BE6F8D-EF31-18F4-DCC4-12D359641D1B}"/>
              </a:ext>
            </a:extLst>
          </p:cNvPr>
          <p:cNvSpPr txBox="1"/>
          <p:nvPr/>
        </p:nvSpPr>
        <p:spPr>
          <a:xfrm>
            <a:off x="846491" y="2867920"/>
            <a:ext cx="185705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dirty="0">
                <a:solidFill>
                  <a:schemeClr val="bg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Атакуемые страны: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Северн</a:t>
            </a:r>
            <a:r>
              <a:rPr lang="ru-RU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ой</a:t>
            </a:r>
            <a:r>
              <a:rPr lang="ru-RU" sz="1400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Америки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Европы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Центральной Азии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Юго-Восточной Азии</a:t>
            </a:r>
            <a:endParaRPr lang="en-US" sz="1400" dirty="0">
              <a:solidFill>
                <a:schemeClr val="accen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8" name="Google Shape;157;p32">
            <a:extLst>
              <a:ext uri="{FF2B5EF4-FFF2-40B4-BE49-F238E27FC236}">
                <a16:creationId xmlns:a16="http://schemas.microsoft.com/office/drawing/2014/main" id="{72A003DB-F413-3D57-D7B1-5DAB9A140DC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200000">
            <a:off x="1457407" y="4050532"/>
            <a:ext cx="3007932" cy="26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7;p32">
            <a:extLst>
              <a:ext uri="{FF2B5EF4-FFF2-40B4-BE49-F238E27FC236}">
                <a16:creationId xmlns:a16="http://schemas.microsoft.com/office/drawing/2014/main" id="{9EC29C07-4F23-EEBD-10FB-BF030DA09CE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192958" y="1364618"/>
            <a:ext cx="4758083" cy="31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11;p36">
            <a:extLst>
              <a:ext uri="{FF2B5EF4-FFF2-40B4-BE49-F238E27FC236}">
                <a16:creationId xmlns:a16="http://schemas.microsoft.com/office/drawing/2014/main" id="{0EB59B16-EF62-E82E-0616-A4F9A6DE12B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487265">
            <a:off x="996823" y="1569372"/>
            <a:ext cx="1471579" cy="1320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09;p36">
            <a:extLst>
              <a:ext uri="{FF2B5EF4-FFF2-40B4-BE49-F238E27FC236}">
                <a16:creationId xmlns:a16="http://schemas.microsoft.com/office/drawing/2014/main" id="{89AA22C7-3D55-E7C7-51E3-56F7A4569CC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441753">
            <a:off x="1469657" y="1514820"/>
            <a:ext cx="1062400" cy="1044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12;p36">
            <a:extLst>
              <a:ext uri="{FF2B5EF4-FFF2-40B4-BE49-F238E27FC236}">
                <a16:creationId xmlns:a16="http://schemas.microsoft.com/office/drawing/2014/main" id="{1F3903C4-015B-F04D-69C8-9551A899945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919429" flipH="1">
            <a:off x="3876558" y="-219236"/>
            <a:ext cx="1359431" cy="1126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10;p36">
            <a:extLst>
              <a:ext uri="{FF2B5EF4-FFF2-40B4-BE49-F238E27FC236}">
                <a16:creationId xmlns:a16="http://schemas.microsoft.com/office/drawing/2014/main" id="{55F338F5-D997-A46C-4373-2912FB8C972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737252">
            <a:off x="5615783" y="3856549"/>
            <a:ext cx="1091918" cy="1047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35;p39">
            <a:extLst>
              <a:ext uri="{FF2B5EF4-FFF2-40B4-BE49-F238E27FC236}">
                <a16:creationId xmlns:a16="http://schemas.microsoft.com/office/drawing/2014/main" id="{A5B90FAC-6403-8F84-9245-EDA1B2D9653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5367224">
            <a:off x="7387844" y="4283436"/>
            <a:ext cx="766513" cy="711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12;p36">
            <a:extLst>
              <a:ext uri="{FF2B5EF4-FFF2-40B4-BE49-F238E27FC236}">
                <a16:creationId xmlns:a16="http://schemas.microsoft.com/office/drawing/2014/main" id="{B61D44FB-F89D-DA9A-F569-26C12893BF6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919429" flipH="1">
            <a:off x="4316824" y="-86088"/>
            <a:ext cx="1359431" cy="1126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786;p58">
            <a:extLst>
              <a:ext uri="{FF2B5EF4-FFF2-40B4-BE49-F238E27FC236}">
                <a16:creationId xmlns:a16="http://schemas.microsoft.com/office/drawing/2014/main" id="{12F370ED-8241-F51E-105B-27EDA133E32F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2562147">
            <a:off x="7574610" y="102178"/>
            <a:ext cx="1350676" cy="1360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2760041"/>
      </p:ext>
    </p:extLst>
  </p:cSld>
  <p:clrMapOvr>
    <a:masterClrMapping/>
  </p:clrMapOvr>
</p:sld>
</file>

<file path=ppt/theme/theme1.xml><?xml version="1.0" encoding="utf-8"?>
<a:theme xmlns:a="http://schemas.openxmlformats.org/drawingml/2006/main" name="Neon Cyber Monda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30FC40"/>
      </a:accent1>
      <a:accent2>
        <a:srgbClr val="3C54F7"/>
      </a:accent2>
      <a:accent3>
        <a:srgbClr val="1E1E1E"/>
      </a:accent3>
      <a:accent4>
        <a:srgbClr val="2EFF3C"/>
      </a:accent4>
      <a:accent5>
        <a:srgbClr val="E2F2FF"/>
      </a:accent5>
      <a:accent6>
        <a:srgbClr val="FFFFFF"/>
      </a:accent6>
      <a:hlink>
        <a:srgbClr val="1E1E1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1342</Words>
  <Application>Microsoft Office PowerPoint</Application>
  <PresentationFormat>Экран (16:9)</PresentationFormat>
  <Paragraphs>140</Paragraphs>
  <Slides>21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31" baseType="lpstr">
      <vt:lpstr>Varela Round</vt:lpstr>
      <vt:lpstr>Nunito Light</vt:lpstr>
      <vt:lpstr>Yu Gothic</vt:lpstr>
      <vt:lpstr>Arial</vt:lpstr>
      <vt:lpstr>Fira Sans Extra Condensed Medium</vt:lpstr>
      <vt:lpstr>Righteous</vt:lpstr>
      <vt:lpstr>Work Sans Medium</vt:lpstr>
      <vt:lpstr>Work Sans Light</vt:lpstr>
      <vt:lpstr>Consolas</vt:lpstr>
      <vt:lpstr>Neon Cyber Monday by Slidesgo</vt:lpstr>
      <vt:lpstr>ХАКЕРЫ АТАКИ ГРУППИРОВКИ</vt:lpstr>
      <vt:lpstr>Презентация PowerPoint</vt:lpstr>
      <vt:lpstr>ВИДЫ ХАКЕРОВ</vt:lpstr>
      <vt:lpstr>ХАКЕРСКАЯ ЭТИКА</vt:lpstr>
      <vt:lpstr>Презентация PowerPoint</vt:lpstr>
      <vt:lpstr>APT</vt:lpstr>
      <vt:lpstr>ХАРАКТЕРИСТИКИ</vt:lpstr>
      <vt:lpstr>Cobalt</vt:lpstr>
      <vt:lpstr>ХАРАКТЕРИСТИКИ</vt:lpstr>
      <vt:lpstr>APT</vt:lpstr>
      <vt:lpstr>ХАРАКТЕРИСТИКИ</vt:lpstr>
      <vt:lpstr>Winnti</vt:lpstr>
      <vt:lpstr>ХАРАКТЕРИСТИКИ</vt:lpstr>
      <vt:lpstr>TA </vt:lpstr>
      <vt:lpstr>ХАРАКТЕРИСТИКИ</vt:lpstr>
      <vt:lpstr>Презентация PowerPoint</vt:lpstr>
      <vt:lpstr>Anonymous </vt:lpstr>
      <vt:lpstr>ХАРАКТЕРИСТИКИ</vt:lpstr>
      <vt:lpstr>ХРОНРОЛОГИЯ СОБЫТИЙ КОНТОРЫ</vt:lpstr>
      <vt:lpstr>Презентация PowerPoint</vt:lpstr>
      <vt:lpstr>Спасибо!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ХАКЕРЫ АТАКИ ГРУППИРОВКИ</dc:title>
  <dc:creator>Dead Owwl</dc:creator>
  <cp:lastModifiedBy>Dead Owwl</cp:lastModifiedBy>
  <cp:revision>4</cp:revision>
  <dcterms:modified xsi:type="dcterms:W3CDTF">2022-06-01T14:32:54Z</dcterms:modified>
</cp:coreProperties>
</file>